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5" r:id="rId1"/>
  </p:sldMasterIdLst>
  <p:notesMasterIdLst>
    <p:notesMasterId r:id="rId70"/>
  </p:notesMasterIdLst>
  <p:sldIdLst>
    <p:sldId id="256" r:id="rId2"/>
    <p:sldId id="284" r:id="rId3"/>
    <p:sldId id="334" r:id="rId4"/>
    <p:sldId id="333" r:id="rId5"/>
    <p:sldId id="296" r:id="rId6"/>
    <p:sldId id="297" r:id="rId7"/>
    <p:sldId id="326" r:id="rId8"/>
    <p:sldId id="327" r:id="rId9"/>
    <p:sldId id="298" r:id="rId10"/>
    <p:sldId id="329" r:id="rId11"/>
    <p:sldId id="289" r:id="rId12"/>
    <p:sldId id="380" r:id="rId13"/>
    <p:sldId id="382" r:id="rId14"/>
    <p:sldId id="384" r:id="rId15"/>
    <p:sldId id="385" r:id="rId16"/>
    <p:sldId id="386" r:id="rId17"/>
    <p:sldId id="387" r:id="rId18"/>
    <p:sldId id="389" r:id="rId19"/>
    <p:sldId id="390" r:id="rId20"/>
    <p:sldId id="288" r:id="rId21"/>
    <p:sldId id="391" r:id="rId22"/>
    <p:sldId id="392" r:id="rId23"/>
    <p:sldId id="393" r:id="rId24"/>
    <p:sldId id="394" r:id="rId25"/>
    <p:sldId id="395" r:id="rId26"/>
    <p:sldId id="396" r:id="rId27"/>
    <p:sldId id="398" r:id="rId28"/>
    <p:sldId id="399" r:id="rId29"/>
    <p:sldId id="400" r:id="rId30"/>
    <p:sldId id="401" r:id="rId31"/>
    <p:sldId id="402" r:id="rId32"/>
    <p:sldId id="403" r:id="rId33"/>
    <p:sldId id="404" r:id="rId34"/>
    <p:sldId id="407" r:id="rId35"/>
    <p:sldId id="408" r:id="rId36"/>
    <p:sldId id="409" r:id="rId37"/>
    <p:sldId id="365" r:id="rId38"/>
    <p:sldId id="276" r:id="rId39"/>
    <p:sldId id="291" r:id="rId40"/>
    <p:sldId id="261" r:id="rId41"/>
    <p:sldId id="293" r:id="rId42"/>
    <p:sldId id="331" r:id="rId43"/>
    <p:sldId id="339" r:id="rId44"/>
    <p:sldId id="340" r:id="rId45"/>
    <p:sldId id="341" r:id="rId46"/>
    <p:sldId id="342" r:id="rId47"/>
    <p:sldId id="345" r:id="rId48"/>
    <p:sldId id="338" r:id="rId49"/>
    <p:sldId id="353" r:id="rId50"/>
    <p:sldId id="362" r:id="rId51"/>
    <p:sldId id="364" r:id="rId52"/>
    <p:sldId id="348" r:id="rId53"/>
    <p:sldId id="349" r:id="rId54"/>
    <p:sldId id="305" r:id="rId55"/>
    <p:sldId id="379" r:id="rId56"/>
    <p:sldId id="306" r:id="rId57"/>
    <p:sldId id="416" r:id="rId58"/>
    <p:sldId id="318" r:id="rId59"/>
    <p:sldId id="314" r:id="rId60"/>
    <p:sldId id="315" r:id="rId61"/>
    <p:sldId id="316" r:id="rId62"/>
    <p:sldId id="317" r:id="rId63"/>
    <p:sldId id="290" r:id="rId64"/>
    <p:sldId id="286" r:id="rId65"/>
    <p:sldId id="319" r:id="rId66"/>
    <p:sldId id="412" r:id="rId67"/>
    <p:sldId id="413" r:id="rId68"/>
    <p:sldId id="414"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4AEE6FD4-48C9-2C42-9ED6-06E9FEE507DC}">
          <p14:sldIdLst>
            <p14:sldId id="256"/>
            <p14:sldId id="284"/>
            <p14:sldId id="334"/>
          </p14:sldIdLst>
        </p14:section>
        <p14:section name="Non-Craft" id="{9BF4D1DA-50E5-B340-B706-4439925799E4}">
          <p14:sldIdLst>
            <p14:sldId id="333"/>
            <p14:sldId id="296"/>
          </p14:sldIdLst>
        </p14:section>
        <p14:section name="DISCOVER YOUR STORY" id="{C0D248F9-2E87-C940-8768-4AE5BA0EBD55}">
          <p14:sldIdLst>
            <p14:sldId id="297"/>
            <p14:sldId id="326"/>
            <p14:sldId id="327"/>
            <p14:sldId id="298"/>
            <p14:sldId id="329"/>
          </p14:sldIdLst>
        </p14:section>
        <p14:section name="Exploit Tension" id="{C4F2BEBA-6E55-4B44-93CB-3269053F8710}">
          <p14:sldIdLst>
            <p14:sldId id="289"/>
            <p14:sldId id="380"/>
            <p14:sldId id="382"/>
            <p14:sldId id="384"/>
            <p14:sldId id="385"/>
            <p14:sldId id="386"/>
            <p14:sldId id="387"/>
            <p14:sldId id="389"/>
            <p14:sldId id="390"/>
            <p14:sldId id="288"/>
            <p14:sldId id="391"/>
            <p14:sldId id="392"/>
            <p14:sldId id="393"/>
            <p14:sldId id="394"/>
            <p14:sldId id="395"/>
            <p14:sldId id="396"/>
            <p14:sldId id="398"/>
            <p14:sldId id="399"/>
            <p14:sldId id="400"/>
            <p14:sldId id="401"/>
            <p14:sldId id="402"/>
            <p14:sldId id="403"/>
            <p14:sldId id="404"/>
            <p14:sldId id="407"/>
            <p14:sldId id="408"/>
            <p14:sldId id="409"/>
          </p14:sldIdLst>
        </p14:section>
        <p14:section name="Turning Points and Reversals" id="{B6E077F4-52BF-B542-9701-1D086D38410A}">
          <p14:sldIdLst>
            <p14:sldId id="365"/>
            <p14:sldId id="276"/>
            <p14:sldId id="291"/>
            <p14:sldId id="261"/>
            <p14:sldId id="293"/>
          </p14:sldIdLst>
        </p14:section>
        <p14:section name="Leverage Emotion" id="{51800825-6B92-354B-8E8A-E41050E80774}">
          <p14:sldIdLst>
            <p14:sldId id="331"/>
            <p14:sldId id="339"/>
            <p14:sldId id="340"/>
            <p14:sldId id="341"/>
            <p14:sldId id="342"/>
          </p14:sldIdLst>
        </p14:section>
        <p14:section name="Braid Char and Struct" id="{0F34ADC0-32A0-A047-8AC7-23CF2029E7CF}">
          <p14:sldIdLst>
            <p14:sldId id="345"/>
            <p14:sldId id="338"/>
            <p14:sldId id="353"/>
            <p14:sldId id="362"/>
          </p14:sldIdLst>
        </p14:section>
        <p14:section name="Show Don't Tell" id="{574934BD-E4B2-3540-9B4A-02F334DC7E7F}">
          <p14:sldIdLst>
            <p14:sldId id="364"/>
            <p14:sldId id="348"/>
            <p14:sldId id="349"/>
            <p14:sldId id="305"/>
            <p14:sldId id="379"/>
            <p14:sldId id="306"/>
          </p14:sldIdLst>
        </p14:section>
        <p14:section name="Revision" id="{9B0A9635-81B6-594F-9B8E-87E64D0FDA38}">
          <p14:sldIdLst>
            <p14:sldId id="416"/>
            <p14:sldId id="318"/>
            <p14:sldId id="314"/>
            <p14:sldId id="315"/>
            <p14:sldId id="316"/>
            <p14:sldId id="317"/>
            <p14:sldId id="290"/>
            <p14:sldId id="286"/>
          </p14:sldIdLst>
        </p14:section>
        <p14:section name="Backups" id="{E8D21BE6-4719-B74C-980A-3464E4F3A1D2}">
          <p14:sldIdLst>
            <p14:sldId id="319"/>
            <p14:sldId id="412"/>
            <p14:sldId id="413"/>
            <p14:sldId id="4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4009" autoAdjust="0"/>
  </p:normalViewPr>
  <p:slideViewPr>
    <p:cSldViewPr>
      <p:cViewPr varScale="1">
        <p:scale>
          <a:sx n="112" d="100"/>
          <a:sy n="112" d="100"/>
        </p:scale>
        <p:origin x="3184" y="192"/>
      </p:cViewPr>
      <p:guideLst>
        <p:guide orient="horz" pos="2160"/>
        <p:guide pos="2880"/>
      </p:guideLst>
    </p:cSldViewPr>
  </p:slideViewPr>
  <p:outlineViewPr>
    <p:cViewPr>
      <p:scale>
        <a:sx n="33" d="100"/>
        <a:sy n="33" d="100"/>
      </p:scale>
      <p:origin x="19920" y="0"/>
    </p:cViewPr>
  </p:outlineViewPr>
  <p:notesTextViewPr>
    <p:cViewPr>
      <p:scale>
        <a:sx n="20" d="100"/>
        <a:sy n="20" d="100"/>
      </p:scale>
      <p:origin x="0" y="0"/>
    </p:cViewPr>
  </p:notesTextViewPr>
  <p:sorterViewPr>
    <p:cViewPr>
      <p:scale>
        <a:sx n="66" d="100"/>
        <a:sy n="66" d="100"/>
      </p:scale>
      <p:origin x="0" y="11728"/>
    </p:cViewPr>
  </p:sorterViewPr>
  <p:notesViewPr>
    <p:cSldViewPr>
      <p:cViewPr>
        <p:scale>
          <a:sx n="100" d="100"/>
          <a:sy n="100" d="100"/>
        </p:scale>
        <p:origin x="-618" y="7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EE52B-6A04-4839-B86E-999A2BF99BF7}" type="doc">
      <dgm:prSet loTypeId="urn:microsoft.com/office/officeart/2005/8/layout/funnel1" loCatId="relationship" qsTypeId="urn:microsoft.com/office/officeart/2005/8/quickstyle/3D2" qsCatId="3D" csTypeId="urn:microsoft.com/office/officeart/2005/8/colors/colorful1" csCatId="colorful" phldr="1"/>
      <dgm:spPr/>
      <dgm:t>
        <a:bodyPr/>
        <a:lstStyle/>
        <a:p>
          <a:endParaRPr lang="en-US"/>
        </a:p>
      </dgm:t>
    </dgm:pt>
    <dgm:pt modelId="{9D73A033-0D73-41F3-9E20-CC428734ED47}">
      <dgm:prSet phldrT="[Text]" custT="1"/>
      <dgm:spPr/>
      <dgm:t>
        <a:bodyPr/>
        <a:lstStyle/>
        <a:p>
          <a:r>
            <a:rPr lang="en-US" sz="1600" b="1" dirty="0"/>
            <a:t>Goals</a:t>
          </a:r>
          <a:endParaRPr lang="en-US" sz="1200" b="1" dirty="0"/>
        </a:p>
      </dgm:t>
    </dgm:pt>
    <dgm:pt modelId="{6E418A06-8826-434A-B9FA-C7EA2044CD48}" type="parTrans" cxnId="{0A77965C-1C93-47AD-AF1D-AAC9570D9FF3}">
      <dgm:prSet/>
      <dgm:spPr/>
      <dgm:t>
        <a:bodyPr/>
        <a:lstStyle/>
        <a:p>
          <a:endParaRPr lang="en-US" b="1"/>
        </a:p>
      </dgm:t>
    </dgm:pt>
    <dgm:pt modelId="{6DAB29BC-328B-44C1-864F-047CF07A557E}" type="sibTrans" cxnId="{0A77965C-1C93-47AD-AF1D-AAC9570D9FF3}">
      <dgm:prSet/>
      <dgm:spPr/>
      <dgm:t>
        <a:bodyPr/>
        <a:lstStyle/>
        <a:p>
          <a:endParaRPr lang="en-US" b="1"/>
        </a:p>
      </dgm:t>
    </dgm:pt>
    <dgm:pt modelId="{B8E87883-38C2-42A0-AEB9-B5B1B9A09528}">
      <dgm:prSet phldrT="[Text]" custT="1"/>
      <dgm:spPr/>
      <dgm:t>
        <a:bodyPr/>
        <a:lstStyle/>
        <a:p>
          <a:r>
            <a:rPr lang="en-US" sz="1800" b="1" dirty="0"/>
            <a:t>Plot</a:t>
          </a:r>
        </a:p>
      </dgm:t>
    </dgm:pt>
    <dgm:pt modelId="{8E10E67F-FF9F-4849-AD1E-4842B26EB5F7}" type="parTrans" cxnId="{F85C1ABA-7B77-4186-B802-71EC8ED9C912}">
      <dgm:prSet/>
      <dgm:spPr/>
      <dgm:t>
        <a:bodyPr/>
        <a:lstStyle/>
        <a:p>
          <a:endParaRPr lang="en-US" b="1"/>
        </a:p>
      </dgm:t>
    </dgm:pt>
    <dgm:pt modelId="{C1278BDC-DA89-4DD8-9738-F7E7037A8B01}" type="sibTrans" cxnId="{F85C1ABA-7B77-4186-B802-71EC8ED9C912}">
      <dgm:prSet/>
      <dgm:spPr/>
      <dgm:t>
        <a:bodyPr/>
        <a:lstStyle/>
        <a:p>
          <a:endParaRPr lang="en-US" b="1"/>
        </a:p>
      </dgm:t>
    </dgm:pt>
    <dgm:pt modelId="{1F2FBFB2-1330-41E0-BE21-F0ED52546979}">
      <dgm:prSet phldrT="[Text]" custT="1"/>
      <dgm:spPr/>
      <dgm:t>
        <a:bodyPr/>
        <a:lstStyle/>
        <a:p>
          <a:r>
            <a:rPr lang="en-US" sz="1400" b="1" dirty="0"/>
            <a:t>Conflict</a:t>
          </a:r>
        </a:p>
      </dgm:t>
    </dgm:pt>
    <dgm:pt modelId="{D886792C-9670-4A00-B020-A571175973B9}" type="parTrans" cxnId="{9AEFC640-8894-48EB-937B-E7449FF68C48}">
      <dgm:prSet/>
      <dgm:spPr/>
      <dgm:t>
        <a:bodyPr/>
        <a:lstStyle/>
        <a:p>
          <a:endParaRPr lang="en-US" b="1"/>
        </a:p>
      </dgm:t>
    </dgm:pt>
    <dgm:pt modelId="{12AE9575-77CB-4B98-BB03-5B8C99910A91}" type="sibTrans" cxnId="{9AEFC640-8894-48EB-937B-E7449FF68C48}">
      <dgm:prSet/>
      <dgm:spPr/>
      <dgm:t>
        <a:bodyPr/>
        <a:lstStyle/>
        <a:p>
          <a:endParaRPr lang="en-US" b="1"/>
        </a:p>
      </dgm:t>
    </dgm:pt>
    <dgm:pt modelId="{9B3FF858-5D32-4B0D-B800-33BF96AC6474}">
      <dgm:prSet phldrT="[Text]" custT="1"/>
      <dgm:spPr/>
      <dgm:t>
        <a:bodyPr/>
        <a:lstStyle/>
        <a:p>
          <a:r>
            <a:rPr lang="en-US" sz="3200" b="1" dirty="0">
              <a:effectLst>
                <a:outerShdw blurRad="38100" dist="38100" dir="2700000" algn="tl">
                  <a:srgbClr val="000000">
                    <a:alpha val="43137"/>
                  </a:srgbClr>
                </a:outerShdw>
              </a:effectLst>
            </a:rPr>
            <a:t>Emotional Journey</a:t>
          </a:r>
        </a:p>
      </dgm:t>
    </dgm:pt>
    <dgm:pt modelId="{F8DE9D4D-B999-4561-AFC2-C3FFA8F3CF81}" type="parTrans" cxnId="{E9A9D176-D111-415F-83AF-A2E344D78709}">
      <dgm:prSet/>
      <dgm:spPr/>
      <dgm:t>
        <a:bodyPr/>
        <a:lstStyle/>
        <a:p>
          <a:endParaRPr lang="en-US" b="1"/>
        </a:p>
      </dgm:t>
    </dgm:pt>
    <dgm:pt modelId="{B0B339CB-3488-4102-9AB3-987B4A78890B}" type="sibTrans" cxnId="{E9A9D176-D111-415F-83AF-A2E344D78709}">
      <dgm:prSet/>
      <dgm:spPr/>
      <dgm:t>
        <a:bodyPr/>
        <a:lstStyle/>
        <a:p>
          <a:endParaRPr lang="en-US" b="1"/>
        </a:p>
      </dgm:t>
    </dgm:pt>
    <dgm:pt modelId="{2D56F987-AA72-422D-B0B9-5A6DEDC6C632}" type="pres">
      <dgm:prSet presAssocID="{2C0EE52B-6A04-4839-B86E-999A2BF99BF7}" presName="Name0" presStyleCnt="0">
        <dgm:presLayoutVars>
          <dgm:chMax val="4"/>
          <dgm:resizeHandles val="exact"/>
        </dgm:presLayoutVars>
      </dgm:prSet>
      <dgm:spPr/>
    </dgm:pt>
    <dgm:pt modelId="{60D7EA5C-AC2F-4796-BBB9-839C6E1C4151}" type="pres">
      <dgm:prSet presAssocID="{2C0EE52B-6A04-4839-B86E-999A2BF99BF7}" presName="ellipse" presStyleLbl="trBgShp" presStyleIdx="0" presStyleCnt="1"/>
      <dgm:spPr/>
    </dgm:pt>
    <dgm:pt modelId="{81843107-F727-423E-BEA1-50FED04D3E6F}" type="pres">
      <dgm:prSet presAssocID="{2C0EE52B-6A04-4839-B86E-999A2BF99BF7}" presName="arrow1" presStyleLbl="fgShp" presStyleIdx="0" presStyleCnt="1"/>
      <dgm:spPr/>
    </dgm:pt>
    <dgm:pt modelId="{E332F93D-64A3-4D8A-B7E6-3EAF86AA2714}" type="pres">
      <dgm:prSet presAssocID="{2C0EE52B-6A04-4839-B86E-999A2BF99BF7}" presName="rectangle" presStyleLbl="revTx" presStyleIdx="0" presStyleCnt="1" custScaleX="184375" custLinFactNeighborY="14444">
        <dgm:presLayoutVars>
          <dgm:bulletEnabled val="1"/>
        </dgm:presLayoutVars>
      </dgm:prSet>
      <dgm:spPr/>
    </dgm:pt>
    <dgm:pt modelId="{89ADD855-E405-40C8-83FB-DBBC12298FE4}" type="pres">
      <dgm:prSet presAssocID="{B8E87883-38C2-42A0-AEB9-B5B1B9A09528}" presName="item1" presStyleLbl="node1" presStyleIdx="0" presStyleCnt="3" custScaleX="114439">
        <dgm:presLayoutVars>
          <dgm:bulletEnabled val="1"/>
        </dgm:presLayoutVars>
      </dgm:prSet>
      <dgm:spPr/>
    </dgm:pt>
    <dgm:pt modelId="{768B8AFB-AA58-4138-A6C0-4E7017D3E316}" type="pres">
      <dgm:prSet presAssocID="{1F2FBFB2-1330-41E0-BE21-F0ED52546979}" presName="item2" presStyleLbl="node1" presStyleIdx="1" presStyleCnt="3" custLinFactNeighborY="-5000">
        <dgm:presLayoutVars>
          <dgm:bulletEnabled val="1"/>
        </dgm:presLayoutVars>
      </dgm:prSet>
      <dgm:spPr/>
    </dgm:pt>
    <dgm:pt modelId="{03D37E95-BF2C-4DB2-9554-492D77D7CB3C}" type="pres">
      <dgm:prSet presAssocID="{9B3FF858-5D32-4B0D-B800-33BF96AC6474}" presName="item3" presStyleLbl="node1" presStyleIdx="2" presStyleCnt="3">
        <dgm:presLayoutVars>
          <dgm:bulletEnabled val="1"/>
        </dgm:presLayoutVars>
      </dgm:prSet>
      <dgm:spPr/>
    </dgm:pt>
    <dgm:pt modelId="{EB33A305-C4F0-4B1D-8B25-2A921392DB6B}" type="pres">
      <dgm:prSet presAssocID="{2C0EE52B-6A04-4839-B86E-999A2BF99BF7}" presName="funnel" presStyleLbl="trAlignAcc1" presStyleIdx="0" presStyleCnt="1"/>
      <dgm:spPr/>
    </dgm:pt>
  </dgm:ptLst>
  <dgm:cxnLst>
    <dgm:cxn modelId="{68412710-1622-FA46-9833-A7CC876B6A46}" type="presOf" srcId="{2C0EE52B-6A04-4839-B86E-999A2BF99BF7}" destId="{2D56F987-AA72-422D-B0B9-5A6DEDC6C632}" srcOrd="0" destOrd="0" presId="urn:microsoft.com/office/officeart/2005/8/layout/funnel1"/>
    <dgm:cxn modelId="{756C9E34-988F-9141-BF1C-7E656A61879C}" type="presOf" srcId="{1F2FBFB2-1330-41E0-BE21-F0ED52546979}" destId="{89ADD855-E405-40C8-83FB-DBBC12298FE4}" srcOrd="0" destOrd="0" presId="urn:microsoft.com/office/officeart/2005/8/layout/funnel1"/>
    <dgm:cxn modelId="{9AEFC640-8894-48EB-937B-E7449FF68C48}" srcId="{2C0EE52B-6A04-4839-B86E-999A2BF99BF7}" destId="{1F2FBFB2-1330-41E0-BE21-F0ED52546979}" srcOrd="2" destOrd="0" parTransId="{D886792C-9670-4A00-B020-A571175973B9}" sibTransId="{12AE9575-77CB-4B98-BB03-5B8C99910A91}"/>
    <dgm:cxn modelId="{0A77965C-1C93-47AD-AF1D-AAC9570D9FF3}" srcId="{2C0EE52B-6A04-4839-B86E-999A2BF99BF7}" destId="{9D73A033-0D73-41F3-9E20-CC428734ED47}" srcOrd="0" destOrd="0" parTransId="{6E418A06-8826-434A-B9FA-C7EA2044CD48}" sibTransId="{6DAB29BC-328B-44C1-864F-047CF07A557E}"/>
    <dgm:cxn modelId="{E9A9D176-D111-415F-83AF-A2E344D78709}" srcId="{2C0EE52B-6A04-4839-B86E-999A2BF99BF7}" destId="{9B3FF858-5D32-4B0D-B800-33BF96AC6474}" srcOrd="3" destOrd="0" parTransId="{F8DE9D4D-B999-4561-AFC2-C3FFA8F3CF81}" sibTransId="{B0B339CB-3488-4102-9AB3-987B4A78890B}"/>
    <dgm:cxn modelId="{31A2818E-F48C-BE4F-8983-15509322A467}" type="presOf" srcId="{9D73A033-0D73-41F3-9E20-CC428734ED47}" destId="{03D37E95-BF2C-4DB2-9554-492D77D7CB3C}" srcOrd="0" destOrd="0" presId="urn:microsoft.com/office/officeart/2005/8/layout/funnel1"/>
    <dgm:cxn modelId="{C074C797-7B4F-6E41-B3B2-AA2E53442064}" type="presOf" srcId="{9B3FF858-5D32-4B0D-B800-33BF96AC6474}" destId="{E332F93D-64A3-4D8A-B7E6-3EAF86AA2714}" srcOrd="0" destOrd="0" presId="urn:microsoft.com/office/officeart/2005/8/layout/funnel1"/>
    <dgm:cxn modelId="{F85C1ABA-7B77-4186-B802-71EC8ED9C912}" srcId="{2C0EE52B-6A04-4839-B86E-999A2BF99BF7}" destId="{B8E87883-38C2-42A0-AEB9-B5B1B9A09528}" srcOrd="1" destOrd="0" parTransId="{8E10E67F-FF9F-4849-AD1E-4842B26EB5F7}" sibTransId="{C1278BDC-DA89-4DD8-9738-F7E7037A8B01}"/>
    <dgm:cxn modelId="{D7C2EDE9-F369-AB4C-8DD4-D40D2210CC2C}" type="presOf" srcId="{B8E87883-38C2-42A0-AEB9-B5B1B9A09528}" destId="{768B8AFB-AA58-4138-A6C0-4E7017D3E316}" srcOrd="0" destOrd="0" presId="urn:microsoft.com/office/officeart/2005/8/layout/funnel1"/>
    <dgm:cxn modelId="{A73EDE70-EA52-8142-8AE0-D2FDC4DD891B}" type="presParOf" srcId="{2D56F987-AA72-422D-B0B9-5A6DEDC6C632}" destId="{60D7EA5C-AC2F-4796-BBB9-839C6E1C4151}" srcOrd="0" destOrd="0" presId="urn:microsoft.com/office/officeart/2005/8/layout/funnel1"/>
    <dgm:cxn modelId="{6AF83886-0530-5040-BA43-4C835D9FFA25}" type="presParOf" srcId="{2D56F987-AA72-422D-B0B9-5A6DEDC6C632}" destId="{81843107-F727-423E-BEA1-50FED04D3E6F}" srcOrd="1" destOrd="0" presId="urn:microsoft.com/office/officeart/2005/8/layout/funnel1"/>
    <dgm:cxn modelId="{A3E14889-99B2-9441-B897-D5DFBE78DDA0}" type="presParOf" srcId="{2D56F987-AA72-422D-B0B9-5A6DEDC6C632}" destId="{E332F93D-64A3-4D8A-B7E6-3EAF86AA2714}" srcOrd="2" destOrd="0" presId="urn:microsoft.com/office/officeart/2005/8/layout/funnel1"/>
    <dgm:cxn modelId="{CDD2ABB0-0230-DE4B-B3CA-20963DA1BF9D}" type="presParOf" srcId="{2D56F987-AA72-422D-B0B9-5A6DEDC6C632}" destId="{89ADD855-E405-40C8-83FB-DBBC12298FE4}" srcOrd="3" destOrd="0" presId="urn:microsoft.com/office/officeart/2005/8/layout/funnel1"/>
    <dgm:cxn modelId="{E6974FD4-9E0E-D84B-B7DD-364B2D9D58A2}" type="presParOf" srcId="{2D56F987-AA72-422D-B0B9-5A6DEDC6C632}" destId="{768B8AFB-AA58-4138-A6C0-4E7017D3E316}" srcOrd="4" destOrd="0" presId="urn:microsoft.com/office/officeart/2005/8/layout/funnel1"/>
    <dgm:cxn modelId="{76152AC0-AE53-4145-A34B-600861736822}" type="presParOf" srcId="{2D56F987-AA72-422D-B0B9-5A6DEDC6C632}" destId="{03D37E95-BF2C-4DB2-9554-492D77D7CB3C}" srcOrd="5" destOrd="0" presId="urn:microsoft.com/office/officeart/2005/8/layout/funnel1"/>
    <dgm:cxn modelId="{6197E4ED-619F-9C46-8CB3-3C6972B9382C}" type="presParOf" srcId="{2D56F987-AA72-422D-B0B9-5A6DEDC6C632}" destId="{EB33A305-C4F0-4B1D-8B25-2A921392DB6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7EA5C-AC2F-4796-BBB9-839C6E1C4151}">
      <dsp:nvSpPr>
        <dsp:cNvPr id="0" name=""/>
        <dsp:cNvSpPr/>
      </dsp:nvSpPr>
      <dsp:spPr>
        <a:xfrm>
          <a:off x="781816" y="138230"/>
          <a:ext cx="2743352" cy="95273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81843107-F727-423E-BEA1-50FED04D3E6F}">
      <dsp:nvSpPr>
        <dsp:cNvPr id="0" name=""/>
        <dsp:cNvSpPr/>
      </dsp:nvSpPr>
      <dsp:spPr>
        <a:xfrm>
          <a:off x="1891917" y="2471144"/>
          <a:ext cx="531657" cy="340260"/>
        </a:xfrm>
        <a:prstGeom prst="downArrow">
          <a:avLst/>
        </a:prstGeom>
        <a:solidFill>
          <a:schemeClr val="accent2">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332F93D-64A3-4D8A-B7E6-3EAF86AA2714}">
      <dsp:nvSpPr>
        <dsp:cNvPr id="0" name=""/>
        <dsp:cNvSpPr/>
      </dsp:nvSpPr>
      <dsp:spPr>
        <a:xfrm>
          <a:off x="-194837" y="2764618"/>
          <a:ext cx="4705168" cy="637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Emotional Journey</a:t>
          </a:r>
        </a:p>
      </dsp:txBody>
      <dsp:txXfrm>
        <a:off x="-194837" y="2764618"/>
        <a:ext cx="4705168" cy="637989"/>
      </dsp:txXfrm>
    </dsp:sp>
    <dsp:sp modelId="{89ADD855-E405-40C8-83FB-DBBC12298FE4}">
      <dsp:nvSpPr>
        <dsp:cNvPr id="0" name=""/>
        <dsp:cNvSpPr/>
      </dsp:nvSpPr>
      <dsp:spPr>
        <a:xfrm>
          <a:off x="1710116" y="1164542"/>
          <a:ext cx="1095162" cy="956983"/>
        </a:xfrm>
        <a:prstGeom prst="ellipse">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Conflict</a:t>
          </a:r>
        </a:p>
      </dsp:txBody>
      <dsp:txXfrm>
        <a:off x="1870499" y="1304689"/>
        <a:ext cx="774396" cy="676689"/>
      </dsp:txXfrm>
    </dsp:sp>
    <dsp:sp modelId="{768B8AFB-AA58-4138-A6C0-4E7017D3E316}">
      <dsp:nvSpPr>
        <dsp:cNvPr id="0" name=""/>
        <dsp:cNvSpPr/>
      </dsp:nvSpPr>
      <dsp:spPr>
        <a:xfrm>
          <a:off x="1094431" y="398743"/>
          <a:ext cx="956983" cy="956983"/>
        </a:xfrm>
        <a:prstGeom prst="ellipse">
          <a:avLst/>
        </a:prstGeom>
        <a:gradFill rotWithShape="0">
          <a:gsLst>
            <a:gs pos="0">
              <a:schemeClr val="accent3">
                <a:hueOff val="0"/>
                <a:satOff val="0"/>
                <a:lumOff val="0"/>
                <a:alphaOff val="0"/>
                <a:shade val="40000"/>
                <a:alpha val="100000"/>
                <a:satMod val="150000"/>
                <a:lumMod val="100000"/>
              </a:schemeClr>
            </a:gs>
            <a:gs pos="100000">
              <a:schemeClr val="accent3">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Plot</a:t>
          </a:r>
        </a:p>
      </dsp:txBody>
      <dsp:txXfrm>
        <a:off x="1234578" y="538890"/>
        <a:ext cx="676689" cy="676689"/>
      </dsp:txXfrm>
    </dsp:sp>
    <dsp:sp modelId="{03D37E95-BF2C-4DB2-9554-492D77D7CB3C}">
      <dsp:nvSpPr>
        <dsp:cNvPr id="0" name=""/>
        <dsp:cNvSpPr/>
      </dsp:nvSpPr>
      <dsp:spPr>
        <a:xfrm>
          <a:off x="2072681" y="215214"/>
          <a:ext cx="956983" cy="956983"/>
        </a:xfrm>
        <a:prstGeom prst="ellipse">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Goals</a:t>
          </a:r>
          <a:endParaRPr lang="en-US" sz="1200" b="1" kern="1200" dirty="0"/>
        </a:p>
      </dsp:txBody>
      <dsp:txXfrm>
        <a:off x="2212828" y="355361"/>
        <a:ext cx="676689" cy="676689"/>
      </dsp:txXfrm>
    </dsp:sp>
    <dsp:sp modelId="{EB33A305-C4F0-4B1D-8B25-2A921392DB6B}">
      <dsp:nvSpPr>
        <dsp:cNvPr id="0" name=""/>
        <dsp:cNvSpPr/>
      </dsp:nvSpPr>
      <dsp:spPr>
        <a:xfrm>
          <a:off x="669105" y="21266"/>
          <a:ext cx="2977282" cy="2381825"/>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Arial" charset="0"/>
              </a:defRPr>
            </a:lvl1pPr>
          </a:lstStyle>
          <a:p>
            <a:pPr>
              <a:defRPr/>
            </a:pPr>
            <a:endParaRPr lang="en-US"/>
          </a:p>
        </p:txBody>
      </p:sp>
      <p:sp>
        <p:nvSpPr>
          <p:cNvPr id="134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4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Arial" charset="0"/>
              </a:defRPr>
            </a:lvl1pPr>
          </a:lstStyle>
          <a:p>
            <a:pPr>
              <a:defRPr/>
            </a:pPr>
            <a:endParaRPr lang="en-US"/>
          </a:p>
        </p:txBody>
      </p:sp>
      <p:sp>
        <p:nvSpPr>
          <p:cNvPr id="134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cs typeface="Arial" charset="0"/>
              </a:defRPr>
            </a:lvl1pPr>
          </a:lstStyle>
          <a:p>
            <a:pPr>
              <a:defRPr/>
            </a:pPr>
            <a:fld id="{F9EAA3B6-983B-6048-AD02-CAD6EE4CBF35}" type="slidenum">
              <a:rPr lang="en-US"/>
              <a:pPr>
                <a:defRPr/>
              </a:pPr>
              <a:t>‹#›</a:t>
            </a:fld>
            <a:endParaRPr lang="en-US"/>
          </a:p>
        </p:txBody>
      </p:sp>
    </p:spTree>
    <p:extLst>
      <p:ext uri="{BB962C8B-B14F-4D97-AF65-F5344CB8AC3E}">
        <p14:creationId xmlns:p14="http://schemas.microsoft.com/office/powerpoint/2010/main" val="2271367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A793EE-A87A-0742-AC47-E617C5B39D89}" type="slidenum">
              <a:rPr lang="en-US" sz="1300"/>
              <a:pPr eaLnBrk="1" hangingPunct="1"/>
              <a:t>1</a:t>
            </a:fld>
            <a:endParaRPr lang="en-US"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731838" y="4560888"/>
            <a:ext cx="5851525" cy="45608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en-US" sz="1000" dirty="0"/>
              <a:t>Good morning, everyone.</a:t>
            </a:r>
          </a:p>
          <a:p>
            <a:pPr eaLnBrk="1" hangingPunct="1">
              <a:lnSpc>
                <a:spcPct val="80000"/>
              </a:lnSpc>
            </a:pPr>
            <a:endParaRPr lang="en-US" sz="1000" dirty="0"/>
          </a:p>
          <a:p>
            <a:pPr eaLnBrk="1" hangingPunct="1">
              <a:lnSpc>
                <a:spcPct val="80000"/>
              </a:lnSpc>
            </a:pPr>
            <a:r>
              <a:rPr lang="en-US" sz="1000" dirty="0"/>
              <a:t>Wow.  Thanks for coming.  I know it’s early.  Thank </a:t>
            </a:r>
            <a:r>
              <a:rPr lang="en-US" sz="1000" dirty="0" err="1"/>
              <a:t>you’s</a:t>
            </a:r>
            <a:r>
              <a:rPr lang="en-US" sz="1000" dirty="0"/>
              <a:t> to everyone!</a:t>
            </a:r>
          </a:p>
          <a:p>
            <a:pPr eaLnBrk="1" hangingPunct="1">
              <a:lnSpc>
                <a:spcPct val="80000"/>
              </a:lnSpc>
            </a:pPr>
            <a:endParaRPr lang="en-US" sz="1000" dirty="0"/>
          </a:p>
          <a:p>
            <a:pPr eaLnBrk="1" hangingPunct="1">
              <a:lnSpc>
                <a:spcPct val="80000"/>
              </a:lnSpc>
            </a:pPr>
            <a:r>
              <a:rPr lang="en-US" sz="1000" dirty="0"/>
              <a:t>To start—I have a book here.</a:t>
            </a:r>
            <a:r>
              <a:rPr lang="en-US" sz="1000" baseline="0" dirty="0"/>
              <a:t> </a:t>
            </a:r>
          </a:p>
          <a:p>
            <a:pPr eaLnBrk="1" hangingPunct="1">
              <a:lnSpc>
                <a:spcPct val="80000"/>
              </a:lnSpc>
            </a:pPr>
            <a:endParaRPr lang="en-US" sz="1000" baseline="0" dirty="0"/>
          </a:p>
          <a:p>
            <a:pPr eaLnBrk="1" hangingPunct="1">
              <a:lnSpc>
                <a:spcPct val="80000"/>
              </a:lnSpc>
            </a:pPr>
            <a:r>
              <a:rPr lang="en-US" sz="1000" dirty="0"/>
              <a:t>Please put your card (or a piece of paper with your name on it) in the bucket.  I’ll draw for a winner at the end of the workshop.  (It’s a bribe—you must be present to win).</a:t>
            </a:r>
          </a:p>
          <a:p>
            <a:pPr eaLnBrk="1" hangingPunct="1">
              <a:lnSpc>
                <a:spcPct val="80000"/>
              </a:lnSpc>
            </a:pPr>
            <a:endParaRPr lang="en-US" sz="1000" dirty="0"/>
          </a:p>
          <a:p>
            <a:pPr eaLnBrk="1" hangingPunct="1">
              <a:lnSpc>
                <a:spcPct val="80000"/>
              </a:lnSpc>
            </a:pPr>
            <a:r>
              <a:rPr lang="en-US" sz="1000" dirty="0"/>
              <a:t>As usual, we have a lot to do, and a little time to do it.  So let’s get started.</a:t>
            </a:r>
          </a:p>
          <a:p>
            <a:pPr eaLnBrk="1" hangingPunct="1">
              <a:lnSpc>
                <a:spcPct val="80000"/>
              </a:lnSpc>
            </a:pPr>
            <a:endParaRPr lang="en-US" sz="1000" dirty="0"/>
          </a:p>
          <a:p>
            <a:pPr eaLnBrk="1" hangingPunct="1">
              <a:lnSpc>
                <a:spcPct val="80000"/>
              </a:lnSpc>
            </a:pPr>
            <a:r>
              <a:rPr lang="en-US" sz="1000" dirty="0"/>
              <a:t>The title of this workshop is:</a:t>
            </a:r>
          </a:p>
          <a:p>
            <a:pPr eaLnBrk="1" hangingPunct="1">
              <a:lnSpc>
                <a:spcPct val="80000"/>
              </a:lnSpc>
            </a:pPr>
            <a:endParaRPr lang="en-US" sz="1000" dirty="0"/>
          </a:p>
          <a:p>
            <a:pPr eaLnBrk="1" hangingPunct="1">
              <a:lnSpc>
                <a:spcPct val="80000"/>
              </a:lnSpc>
            </a:pPr>
            <a:endParaRPr lang="en-US" sz="1000" dirty="0"/>
          </a:p>
          <a:p>
            <a:pPr eaLnBrk="1" hangingPunct="1">
              <a:lnSpc>
                <a:spcPct val="80000"/>
              </a:lnSpc>
            </a:pPr>
            <a:r>
              <a:rPr lang="en-US" sz="1000" dirty="0"/>
              <a:t>But before we get started, I have something important to say….NEXT SLIDE.</a:t>
            </a:r>
          </a:p>
        </p:txBody>
      </p:sp>
    </p:spTree>
    <p:extLst>
      <p:ext uri="{BB962C8B-B14F-4D97-AF65-F5344CB8AC3E}">
        <p14:creationId xmlns:p14="http://schemas.microsoft.com/office/powerpoint/2010/main" val="1008684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AA3B6-983B-6048-AD02-CAD6EE4CBF35}" type="slidenum">
              <a:rPr lang="en-US" smtClean="0"/>
              <a:pPr>
                <a:defRPr/>
              </a:pPr>
              <a:t>18</a:t>
            </a:fld>
            <a:endParaRPr lang="en-US"/>
          </a:p>
        </p:txBody>
      </p:sp>
    </p:spTree>
    <p:extLst>
      <p:ext uri="{BB962C8B-B14F-4D97-AF65-F5344CB8AC3E}">
        <p14:creationId xmlns:p14="http://schemas.microsoft.com/office/powerpoint/2010/main" val="427317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AA3B6-983B-6048-AD02-CAD6EE4CBF35}" type="slidenum">
              <a:rPr lang="en-US" smtClean="0"/>
              <a:pPr>
                <a:defRPr/>
              </a:pPr>
              <a:t>20</a:t>
            </a:fld>
            <a:endParaRPr lang="en-US"/>
          </a:p>
        </p:txBody>
      </p:sp>
    </p:spTree>
    <p:extLst>
      <p:ext uri="{BB962C8B-B14F-4D97-AF65-F5344CB8AC3E}">
        <p14:creationId xmlns:p14="http://schemas.microsoft.com/office/powerpoint/2010/main" val="133511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7F7D2B-F626-7243-876E-2F4CA3FD40CA}" type="slidenum">
              <a:rPr lang="en-US" sz="1300"/>
              <a:pPr eaLnBrk="1" hangingPunct="1"/>
              <a:t>38</a:t>
            </a:fld>
            <a:endParaRPr lang="en-US" sz="13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I talked about rising stakes.  This means that your raise the stakes of danger to your character.</a:t>
            </a:r>
          </a:p>
          <a:p>
            <a:pPr eaLnBrk="1" hangingPunct="1"/>
            <a:br>
              <a:rPr lang="en-US"/>
            </a:br>
            <a:r>
              <a:rPr lang="en-US"/>
              <a:t>And I’m NOT talking about suspense.</a:t>
            </a:r>
          </a:p>
          <a:p>
            <a:pPr eaLnBrk="1" hangingPunct="1"/>
            <a:endParaRPr lang="en-US"/>
          </a:p>
          <a:p>
            <a:pPr eaLnBrk="1" hangingPunct="1"/>
            <a:r>
              <a:rPr lang="en-US"/>
              <a:t>The greatest danger to your character is the character’s own flaw.  That’s what’s stopping him or her.  The plot is the means you use to challenge and expose that flaw.  That’s how external and internal conflict is braided.  And that’s why plot evokes emotion.</a:t>
            </a:r>
          </a:p>
          <a:p>
            <a:pPr eaLnBrk="1" hangingPunct="1"/>
            <a:endParaRPr lang="en-US"/>
          </a:p>
          <a:p>
            <a:pPr eaLnBrk="1" hangingPunct="1"/>
            <a:r>
              <a:rPr lang="en-US"/>
              <a:t>Plot attacks the character.  Be your story funny or scary; a fantasy or a suspense or a comedy.</a:t>
            </a:r>
          </a:p>
        </p:txBody>
      </p:sp>
    </p:spTree>
    <p:extLst>
      <p:ext uri="{BB962C8B-B14F-4D97-AF65-F5344CB8AC3E}">
        <p14:creationId xmlns:p14="http://schemas.microsoft.com/office/powerpoint/2010/main" val="2123773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200" dirty="0"/>
              <a:t>Turning Points are one of those things I discovered taking a course, and I really LOVE this concept.  It makes so much sense to me.  </a:t>
            </a:r>
          </a:p>
          <a:p>
            <a:pPr eaLnBrk="1" hangingPunct="1">
              <a:lnSpc>
                <a:spcPct val="80000"/>
              </a:lnSpc>
            </a:pPr>
            <a:endParaRPr lang="en-US" sz="1200" dirty="0"/>
          </a:p>
          <a:p>
            <a:pPr eaLnBrk="1" hangingPunct="1">
              <a:lnSpc>
                <a:spcPct val="80000"/>
              </a:lnSpc>
            </a:pPr>
            <a:r>
              <a:rPr lang="en-US" sz="1200" dirty="0"/>
              <a:t>During this workshop I’m going to talk about what a turning point is; what is its purpose; what elements make up a turning points…and then we’ll get </a:t>
            </a:r>
            <a:r>
              <a:rPr lang="en-US" sz="1200" dirty="0" err="1"/>
              <a:t>ot</a:t>
            </a:r>
            <a:r>
              <a:rPr lang="en-US" sz="1200" dirty="0"/>
              <a:t> the </a:t>
            </a:r>
            <a:r>
              <a:rPr lang="en-US" sz="1200" dirty="0" err="1"/>
              <a:t>nitty</a:t>
            </a:r>
            <a:r>
              <a:rPr lang="en-US" sz="1200" dirty="0"/>
              <a:t> gritty.  We’ll go step by step and discover the turning points for YOUR book with some key questions and interactive exercises.  </a:t>
            </a:r>
          </a:p>
          <a:p>
            <a:endParaRPr lang="en-US"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7019C10-5456-864E-ADE5-8DA052B02773}" type="slidenum">
              <a:rPr lang="en-US" sz="1300">
                <a:cs typeface="Arial" charset="0"/>
              </a:rPr>
              <a:pPr eaLnBrk="1" hangingPunct="1"/>
              <a:t>39</a:t>
            </a:fld>
            <a:endParaRPr lang="en-US" sz="1300">
              <a:cs typeface="Arial" charset="0"/>
            </a:endParaRPr>
          </a:p>
        </p:txBody>
      </p:sp>
    </p:spTree>
    <p:extLst>
      <p:ext uri="{BB962C8B-B14F-4D97-AF65-F5344CB8AC3E}">
        <p14:creationId xmlns:p14="http://schemas.microsoft.com/office/powerpoint/2010/main" val="93699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C7D2BE-CFCC-A742-B814-E6A7CB460D67}" type="slidenum">
              <a:rPr lang="en-US" sz="1300"/>
              <a:pPr eaLnBrk="1" hangingPunct="1"/>
              <a:t>40</a:t>
            </a:fld>
            <a:endParaRPr lang="en-US" sz="13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731838" y="4560888"/>
            <a:ext cx="5851525" cy="46402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a:t>There are turning points in both the major plots and the subplots.  Those turning points are dependant on the protagonist AND the genre.</a:t>
            </a:r>
          </a:p>
          <a:p>
            <a:pPr eaLnBrk="1" hangingPunct="1">
              <a:lnSpc>
                <a:spcPct val="90000"/>
              </a:lnSpc>
            </a:pPr>
            <a:endParaRPr lang="en-US"/>
          </a:p>
          <a:p>
            <a:pPr eaLnBrk="1" hangingPunct="1">
              <a:lnSpc>
                <a:spcPct val="90000"/>
              </a:lnSpc>
            </a:pPr>
            <a:r>
              <a:rPr lang="en-US"/>
              <a:t>How many are writing romance?</a:t>
            </a:r>
          </a:p>
          <a:p>
            <a:pPr eaLnBrk="1" hangingPunct="1">
              <a:lnSpc>
                <a:spcPct val="90000"/>
              </a:lnSpc>
            </a:pPr>
            <a:endParaRPr lang="en-US"/>
          </a:p>
          <a:p>
            <a:pPr eaLnBrk="1" hangingPunct="1">
              <a:lnSpc>
                <a:spcPct val="90000"/>
              </a:lnSpc>
            </a:pPr>
            <a:r>
              <a:rPr lang="en-US"/>
              <a:t>Then the MAJOR turning points of your story will tend to center around the relationship of your hero and heroine, mostly focused on the protagonist (the person who grows and changes the most).</a:t>
            </a:r>
          </a:p>
          <a:p>
            <a:pPr eaLnBrk="1" hangingPunct="1">
              <a:lnSpc>
                <a:spcPct val="90000"/>
              </a:lnSpc>
            </a:pPr>
            <a:endParaRPr lang="en-US"/>
          </a:p>
          <a:p>
            <a:pPr eaLnBrk="1" hangingPunct="1">
              <a:lnSpc>
                <a:spcPct val="90000"/>
              </a:lnSpc>
            </a:pPr>
            <a:r>
              <a:rPr lang="en-US"/>
              <a:t>Different genres will have those major turning points focusing on that area.</a:t>
            </a:r>
          </a:p>
          <a:p>
            <a:pPr eaLnBrk="1" hangingPunct="1">
              <a:lnSpc>
                <a:spcPct val="90000"/>
              </a:lnSpc>
            </a:pPr>
            <a:endParaRPr lang="en-US"/>
          </a:p>
          <a:p>
            <a:pPr eaLnBrk="1" hangingPunct="1">
              <a:lnSpc>
                <a:spcPct val="90000"/>
              </a:lnSpc>
            </a:pPr>
            <a:r>
              <a:rPr lang="en-US"/>
              <a:t>Then there are the subplots.  The subplots will have at least 1 turning point, maybe 2 or 3, depending on the complexity.  </a:t>
            </a:r>
          </a:p>
          <a:p>
            <a:pPr eaLnBrk="1" hangingPunct="1">
              <a:lnSpc>
                <a:spcPct val="90000"/>
              </a:lnSpc>
            </a:pPr>
            <a:endParaRPr lang="en-US"/>
          </a:p>
          <a:p>
            <a:pPr eaLnBrk="1" hangingPunct="1">
              <a:lnSpc>
                <a:spcPct val="90000"/>
              </a:lnSpc>
            </a:pPr>
            <a:r>
              <a:rPr lang="en-US"/>
              <a:t>And each MAJOR character’s journey in the story—you guessed it.  They have turning points as well.  Why you may ask.  Think about it.  If the person simply rides a train with no surprises, no changes in direction, it’s a pretty static and boring train.</a:t>
            </a:r>
          </a:p>
          <a:p>
            <a:pPr eaLnBrk="1" hangingPunct="1">
              <a:lnSpc>
                <a:spcPct val="90000"/>
              </a:lnSpc>
            </a:pPr>
            <a:endParaRPr lang="en-US"/>
          </a:p>
          <a:p>
            <a:pPr eaLnBrk="1" hangingPunct="1">
              <a:lnSpc>
                <a:spcPct val="90000"/>
              </a:lnSpc>
            </a:pPr>
            <a:r>
              <a:rPr lang="en-US"/>
              <a:t>Think about each of characters, your major story arc and go through them in your head?  Are the major surprises, major changes in direction.  THOSE are turning points in your story!</a:t>
            </a:r>
          </a:p>
        </p:txBody>
      </p:sp>
    </p:spTree>
    <p:extLst>
      <p:ext uri="{BB962C8B-B14F-4D97-AF65-F5344CB8AC3E}">
        <p14:creationId xmlns:p14="http://schemas.microsoft.com/office/powerpoint/2010/main" val="60644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75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0B8D826-F505-7E48-B81D-61E02908BF24}" type="slidenum">
              <a:rPr lang="en-US" sz="1300">
                <a:cs typeface="Arial" charset="0"/>
              </a:rPr>
              <a:pPr eaLnBrk="1" hangingPunct="1"/>
              <a:t>41</a:t>
            </a:fld>
            <a:endParaRPr lang="en-US" sz="1300">
              <a:cs typeface="Arial" charset="0"/>
            </a:endParaRPr>
          </a:p>
        </p:txBody>
      </p:sp>
    </p:spTree>
    <p:extLst>
      <p:ext uri="{BB962C8B-B14F-4D97-AF65-F5344CB8AC3E}">
        <p14:creationId xmlns:p14="http://schemas.microsoft.com/office/powerpoint/2010/main" val="49401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43</a:t>
            </a:fld>
            <a:endParaRPr lang="en-US"/>
          </a:p>
        </p:txBody>
      </p:sp>
    </p:spTree>
    <p:extLst>
      <p:ext uri="{BB962C8B-B14F-4D97-AF65-F5344CB8AC3E}">
        <p14:creationId xmlns:p14="http://schemas.microsoft.com/office/powerpoint/2010/main" val="207543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44</a:t>
            </a:fld>
            <a:endParaRPr lang="en-US"/>
          </a:p>
        </p:txBody>
      </p:sp>
    </p:spTree>
    <p:extLst>
      <p:ext uri="{BB962C8B-B14F-4D97-AF65-F5344CB8AC3E}">
        <p14:creationId xmlns:p14="http://schemas.microsoft.com/office/powerpoint/2010/main" val="138207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45</a:t>
            </a:fld>
            <a:endParaRPr lang="en-US"/>
          </a:p>
        </p:txBody>
      </p:sp>
    </p:spTree>
    <p:extLst>
      <p:ext uri="{BB962C8B-B14F-4D97-AF65-F5344CB8AC3E}">
        <p14:creationId xmlns:p14="http://schemas.microsoft.com/office/powerpoint/2010/main" val="1412122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46</a:t>
            </a:fld>
            <a:endParaRPr lang="en-US"/>
          </a:p>
        </p:txBody>
      </p:sp>
    </p:spTree>
    <p:extLst>
      <p:ext uri="{BB962C8B-B14F-4D97-AF65-F5344CB8AC3E}">
        <p14:creationId xmlns:p14="http://schemas.microsoft.com/office/powerpoint/2010/main" val="144897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48420C-C30D-8B42-92E7-F138C6EF0727}" type="slidenum">
              <a:rPr lang="en-US" sz="1300"/>
              <a:pPr eaLnBrk="1" hangingPunct="1"/>
              <a:t>2</a:t>
            </a:fld>
            <a:endParaRPr lang="en-US" sz="13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dirty="0"/>
              <a:t>I’m giving you my standard disclaimer…..</a:t>
            </a:r>
          </a:p>
          <a:p>
            <a:pPr eaLnBrk="1" hangingPunct="1">
              <a:lnSpc>
                <a:spcPct val="90000"/>
              </a:lnSpc>
            </a:pPr>
            <a:endParaRPr lang="en-US" dirty="0"/>
          </a:p>
          <a:p>
            <a:pPr eaLnBrk="1" hangingPunct="1">
              <a:lnSpc>
                <a:spcPct val="90000"/>
              </a:lnSpc>
            </a:pPr>
            <a:r>
              <a:rPr lang="en-US" dirty="0"/>
              <a:t>Let’s start with a  quote from John Gardner.</a:t>
            </a:r>
          </a:p>
          <a:p>
            <a:pPr eaLnBrk="1" hangingPunct="1">
              <a:lnSpc>
                <a:spcPct val="90000"/>
              </a:lnSpc>
            </a:pPr>
            <a:endParaRPr lang="en-US" dirty="0"/>
          </a:p>
          <a:p>
            <a:pPr eaLnBrk="1" hangingPunct="1">
              <a:lnSpc>
                <a:spcPct val="90000"/>
              </a:lnSpc>
            </a:pPr>
            <a:r>
              <a:rPr lang="en-US" dirty="0"/>
              <a:t>The first thing I want to say about any talk on writing, and mine especially, is take what you want and leave the rest.  Most of you have an instinct for storytelling or you wouldn’t be here.  It’s a gift.  You’ve studied craft, you’ve studied character, conflict and plot and now you’ve got words on paper.  Many of you will have already accomplished what's in this talk organically and by instinct.  But for times when a book's in trouble or when you're up against the wall--that's when analysis can be a lifesaver.</a:t>
            </a:r>
          </a:p>
          <a:p>
            <a:pPr eaLnBrk="1" hangingPunct="1">
              <a:lnSpc>
                <a:spcPct val="90000"/>
              </a:lnSpc>
            </a:pPr>
            <a:endParaRPr lang="en-US" dirty="0"/>
          </a:p>
          <a:p>
            <a:pPr eaLnBrk="1" hangingPunct="1">
              <a:lnSpc>
                <a:spcPct val="90000"/>
              </a:lnSpc>
            </a:pPr>
            <a:r>
              <a:rPr lang="en-US" dirty="0"/>
              <a:t>If you go to a workshop, any workshop, and they tell you that their way is the ONLY way to do this…Walk, don’t run to the nearest exist.</a:t>
            </a:r>
          </a:p>
          <a:p>
            <a:pPr eaLnBrk="1" hangingPunct="1">
              <a:lnSpc>
                <a:spcPct val="90000"/>
              </a:lnSpc>
            </a:pPr>
            <a:endParaRPr lang="en-US" dirty="0"/>
          </a:p>
          <a:p>
            <a:pPr eaLnBrk="1" hangingPunct="1">
              <a:lnSpc>
                <a:spcPct val="90000"/>
              </a:lnSpc>
            </a:pPr>
            <a:r>
              <a:rPr lang="en-US" dirty="0"/>
              <a:t>There are as many ways to write, as there are writers, take what you want and leave the rest.</a:t>
            </a:r>
          </a:p>
          <a:p>
            <a:pPr eaLnBrk="1" hangingPunct="1">
              <a:lnSpc>
                <a:spcPct val="90000"/>
              </a:lnSpc>
            </a:pPr>
            <a:endParaRPr lang="en-US" dirty="0"/>
          </a:p>
          <a:p>
            <a:pPr eaLnBrk="1" hangingPunct="1">
              <a:lnSpc>
                <a:spcPct val="90000"/>
              </a:lnSpc>
            </a:pPr>
            <a:r>
              <a:rPr lang="en-US" dirty="0"/>
              <a:t>Also, I’m a certifiable plotter.  For the most part.  So, if you’re not, that’s fine.  I hope the knowledge gained here will give you some insight at your </a:t>
            </a:r>
            <a:r>
              <a:rPr lang="en-US" dirty="0" err="1"/>
              <a:t>pantsting</a:t>
            </a:r>
            <a:r>
              <a:rPr lang="en-US" dirty="0"/>
              <a:t> away.  </a:t>
            </a:r>
          </a:p>
          <a:p>
            <a:pPr eaLnBrk="1" hangingPunct="1">
              <a:lnSpc>
                <a:spcPct val="90000"/>
              </a:lnSpc>
            </a:pPr>
            <a:endParaRPr lang="en-US" dirty="0"/>
          </a:p>
          <a:p>
            <a:pPr eaLnBrk="1" hangingPunct="1">
              <a:lnSpc>
                <a:spcPct val="90000"/>
              </a:lnSpc>
            </a:pPr>
            <a:r>
              <a:rPr lang="en-US" dirty="0"/>
              <a:t>YOU ARE DOING THIS BY INSTICT!!!!</a:t>
            </a:r>
          </a:p>
        </p:txBody>
      </p:sp>
    </p:spTree>
    <p:extLst>
      <p:ext uri="{BB962C8B-B14F-4D97-AF65-F5344CB8AC3E}">
        <p14:creationId xmlns:p14="http://schemas.microsoft.com/office/powerpoint/2010/main" val="730633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47</a:t>
            </a:fld>
            <a:endParaRPr lang="en-US"/>
          </a:p>
        </p:txBody>
      </p:sp>
    </p:spTree>
    <p:extLst>
      <p:ext uri="{BB962C8B-B14F-4D97-AF65-F5344CB8AC3E}">
        <p14:creationId xmlns:p14="http://schemas.microsoft.com/office/powerpoint/2010/main" val="65284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FFC708-4BD6-4F15-8372-F8455AD3444E}" type="slidenum">
              <a:rPr lang="en-US" smtClean="0"/>
              <a:pPr/>
              <a:t>48</a:t>
            </a:fld>
            <a:endParaRPr lang="en-US"/>
          </a:p>
        </p:txBody>
      </p:sp>
    </p:spTree>
    <p:extLst>
      <p:ext uri="{BB962C8B-B14F-4D97-AF65-F5344CB8AC3E}">
        <p14:creationId xmlns:p14="http://schemas.microsoft.com/office/powerpoint/2010/main" val="1847022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AA3B6-983B-6048-AD02-CAD6EE4CBF35}" type="slidenum">
              <a:rPr lang="en-US" smtClean="0"/>
              <a:pPr>
                <a:defRPr/>
              </a:pPr>
              <a:t>50</a:t>
            </a:fld>
            <a:endParaRPr lang="en-US"/>
          </a:p>
        </p:txBody>
      </p:sp>
    </p:spTree>
    <p:extLst>
      <p:ext uri="{BB962C8B-B14F-4D97-AF65-F5344CB8AC3E}">
        <p14:creationId xmlns:p14="http://schemas.microsoft.com/office/powerpoint/2010/main" val="2934402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52</a:t>
            </a:fld>
            <a:endParaRPr lang="en-US"/>
          </a:p>
        </p:txBody>
      </p:sp>
    </p:spTree>
    <p:extLst>
      <p:ext uri="{BB962C8B-B14F-4D97-AF65-F5344CB8AC3E}">
        <p14:creationId xmlns:p14="http://schemas.microsoft.com/office/powerpoint/2010/main" val="26950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53</a:t>
            </a:fld>
            <a:endParaRPr lang="en-US"/>
          </a:p>
        </p:txBody>
      </p:sp>
    </p:spTree>
    <p:extLst>
      <p:ext uri="{BB962C8B-B14F-4D97-AF65-F5344CB8AC3E}">
        <p14:creationId xmlns:p14="http://schemas.microsoft.com/office/powerpoint/2010/main" val="46953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67762C-B579-0E40-A2AD-506798B2E2E2}" type="slidenum">
              <a:rPr lang="en-US" sz="1300">
                <a:cs typeface="Arial" charset="0"/>
              </a:rPr>
              <a:pPr eaLnBrk="1" hangingPunct="1"/>
              <a:t>54</a:t>
            </a:fld>
            <a:endParaRPr lang="en-US" sz="1300">
              <a:cs typeface="Arial" charset="0"/>
            </a:endParaRPr>
          </a:p>
        </p:txBody>
      </p:sp>
    </p:spTree>
    <p:extLst>
      <p:ext uri="{BB962C8B-B14F-4D97-AF65-F5344CB8AC3E}">
        <p14:creationId xmlns:p14="http://schemas.microsoft.com/office/powerpoint/2010/main" val="990149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08A2F45-F6C2-9E40-B163-933C3EAA8B58}" type="slidenum">
              <a:rPr lang="en-US" sz="1300">
                <a:cs typeface="Arial" charset="0"/>
              </a:rPr>
              <a:pPr eaLnBrk="1" hangingPunct="1"/>
              <a:t>56</a:t>
            </a:fld>
            <a:endParaRPr lang="en-US" sz="1300">
              <a:cs typeface="Arial" charset="0"/>
            </a:endParaRPr>
          </a:p>
        </p:txBody>
      </p:sp>
    </p:spTree>
    <p:extLst>
      <p:ext uri="{BB962C8B-B14F-4D97-AF65-F5344CB8AC3E}">
        <p14:creationId xmlns:p14="http://schemas.microsoft.com/office/powerpoint/2010/main" val="583680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D9DE9A1-21D5-0B4C-9BF2-D04F9B656062}" type="slidenum">
              <a:rPr lang="en-US" sz="1300">
                <a:cs typeface="Arial" charset="0"/>
              </a:rPr>
              <a:pPr eaLnBrk="1" hangingPunct="1"/>
              <a:t>58</a:t>
            </a:fld>
            <a:endParaRPr lang="en-US" sz="1300">
              <a:cs typeface="Arial" charset="0"/>
            </a:endParaRPr>
          </a:p>
        </p:txBody>
      </p:sp>
    </p:spTree>
    <p:extLst>
      <p:ext uri="{BB962C8B-B14F-4D97-AF65-F5344CB8AC3E}">
        <p14:creationId xmlns:p14="http://schemas.microsoft.com/office/powerpoint/2010/main" val="1766681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9175419-DF8D-894D-8B9C-37CA702D3A94}" type="slidenum">
              <a:rPr lang="en-US" sz="1300"/>
              <a:pPr eaLnBrk="1" hangingPunct="1"/>
              <a:t>59</a:t>
            </a:fld>
            <a:endParaRPr lang="en-US" sz="1300"/>
          </a:p>
        </p:txBody>
      </p:sp>
    </p:spTree>
    <p:extLst>
      <p:ext uri="{BB962C8B-B14F-4D97-AF65-F5344CB8AC3E}">
        <p14:creationId xmlns:p14="http://schemas.microsoft.com/office/powerpoint/2010/main" val="1514193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99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4DC9FB1-34A9-5D4A-822D-F85CAECF1DA9}" type="slidenum">
              <a:rPr lang="en-US" sz="1300"/>
              <a:pPr eaLnBrk="1" hangingPunct="1"/>
              <a:t>60</a:t>
            </a:fld>
            <a:endParaRPr lang="en-US" sz="1300"/>
          </a:p>
        </p:txBody>
      </p:sp>
    </p:spTree>
    <p:extLst>
      <p:ext uri="{BB962C8B-B14F-4D97-AF65-F5344CB8AC3E}">
        <p14:creationId xmlns:p14="http://schemas.microsoft.com/office/powerpoint/2010/main" val="136466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FFC708-4BD6-4F15-8372-F8455AD3444E}" type="slidenum">
              <a:rPr lang="en-US" smtClean="0"/>
              <a:pPr/>
              <a:t>3</a:t>
            </a:fld>
            <a:endParaRPr lang="en-US"/>
          </a:p>
        </p:txBody>
      </p:sp>
    </p:spTree>
    <p:extLst>
      <p:ext uri="{BB962C8B-B14F-4D97-AF65-F5344CB8AC3E}">
        <p14:creationId xmlns:p14="http://schemas.microsoft.com/office/powerpoint/2010/main" val="44479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7D4EF0E-6606-FE46-B403-73182E0573C3}" type="slidenum">
              <a:rPr lang="en-US" sz="1300"/>
              <a:pPr eaLnBrk="1" hangingPunct="1"/>
              <a:t>61</a:t>
            </a:fld>
            <a:endParaRPr lang="en-US" sz="1300"/>
          </a:p>
        </p:txBody>
      </p:sp>
    </p:spTree>
    <p:extLst>
      <p:ext uri="{BB962C8B-B14F-4D97-AF65-F5344CB8AC3E}">
        <p14:creationId xmlns:p14="http://schemas.microsoft.com/office/powerpoint/2010/main" val="859339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403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90666C7-FEA4-9D4A-8965-56DA9366CA3D}" type="slidenum">
              <a:rPr lang="en-US" sz="1300"/>
              <a:pPr eaLnBrk="1" hangingPunct="1"/>
              <a:t>62</a:t>
            </a:fld>
            <a:endParaRPr lang="en-US" sz="1300"/>
          </a:p>
        </p:txBody>
      </p:sp>
    </p:spTree>
    <p:extLst>
      <p:ext uri="{BB962C8B-B14F-4D97-AF65-F5344CB8AC3E}">
        <p14:creationId xmlns:p14="http://schemas.microsoft.com/office/powerpoint/2010/main" val="109387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042A74-7374-B54D-841A-341F4BE51EFC}" type="slidenum">
              <a:rPr lang="en-US" sz="1300">
                <a:cs typeface="Arial" charset="0"/>
              </a:rPr>
              <a:pPr eaLnBrk="1" hangingPunct="1"/>
              <a:t>63</a:t>
            </a:fld>
            <a:endParaRPr lang="en-US" sz="1300">
              <a:cs typeface="Arial" charset="0"/>
            </a:endParaRPr>
          </a:p>
        </p:txBody>
      </p:sp>
    </p:spTree>
    <p:extLst>
      <p:ext uri="{BB962C8B-B14F-4D97-AF65-F5344CB8AC3E}">
        <p14:creationId xmlns:p14="http://schemas.microsoft.com/office/powerpoint/2010/main" val="76226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latin typeface="Calibri"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charset="0"/>
                <a:ea typeface="ＭＳ Ｐゴシック" charset="0"/>
                <a:cs typeface="ＭＳ Ｐゴシック" charset="0"/>
              </a:defRPr>
            </a:lvl1pPr>
            <a:lvl2pPr marL="742950" indent="-285750" defTabSz="966788" eaLnBrk="0" hangingPunct="0">
              <a:defRPr sz="2400">
                <a:solidFill>
                  <a:schemeClr val="tx1"/>
                </a:solidFill>
                <a:latin typeface="Arial" charset="0"/>
                <a:ea typeface="ＭＳ Ｐゴシック" charset="0"/>
              </a:defRPr>
            </a:lvl2pPr>
            <a:lvl3pPr marL="1143000" indent="-228600" defTabSz="966788" eaLnBrk="0" hangingPunct="0">
              <a:defRPr sz="2400">
                <a:solidFill>
                  <a:schemeClr val="tx1"/>
                </a:solidFill>
                <a:latin typeface="Arial" charset="0"/>
                <a:ea typeface="ＭＳ Ｐゴシック" charset="0"/>
              </a:defRPr>
            </a:lvl3pPr>
            <a:lvl4pPr marL="1600200" indent="-228600" defTabSz="966788" eaLnBrk="0" hangingPunct="0">
              <a:defRPr sz="2400">
                <a:solidFill>
                  <a:schemeClr val="tx1"/>
                </a:solidFill>
                <a:latin typeface="Arial" charset="0"/>
                <a:ea typeface="ＭＳ Ｐゴシック" charset="0"/>
              </a:defRPr>
            </a:lvl4pPr>
            <a:lvl5pPr marL="2057400" indent="-228600" defTabSz="966788" eaLnBrk="0" hangingPunct="0">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257D06-F532-4D48-8D4C-628BB19FDCC3}" type="slidenum">
              <a:rPr lang="en-US" sz="1300">
                <a:ea typeface="MS PGothic" charset="0"/>
                <a:cs typeface="MS PGothic" charset="0"/>
              </a:rPr>
              <a:pPr eaLnBrk="1" hangingPunct="1"/>
              <a:t>64</a:t>
            </a:fld>
            <a:endParaRPr lang="en-US" sz="1300">
              <a:ea typeface="MS PGothic" charset="0"/>
              <a:cs typeface="MS PGothic" charset="0"/>
            </a:endParaRPr>
          </a:p>
        </p:txBody>
      </p:sp>
    </p:spTree>
    <p:extLst>
      <p:ext uri="{BB962C8B-B14F-4D97-AF65-F5344CB8AC3E}">
        <p14:creationId xmlns:p14="http://schemas.microsoft.com/office/powerpoint/2010/main" val="120713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62500" lnSpcReduction="20000"/>
          </a:bodyPr>
          <a:lstStyle/>
          <a:p>
            <a:pPr>
              <a:defRPr/>
            </a:pPr>
            <a:r>
              <a:rPr lang="en-US" sz="2100" b="1" dirty="0"/>
              <a:t>Non-craft</a:t>
            </a:r>
            <a:endParaRPr lang="en-US" sz="2100" dirty="0"/>
          </a:p>
          <a:p>
            <a:pPr lvl="1">
              <a:defRPr/>
            </a:pPr>
            <a:r>
              <a:rPr lang="en-US" sz="2100" dirty="0"/>
              <a:t>Life-long learning (you, your critique group) – challenge yourself.</a:t>
            </a:r>
          </a:p>
          <a:p>
            <a:pPr lvl="1">
              <a:defRPr/>
            </a:pPr>
            <a:r>
              <a:rPr lang="en-US" sz="2100" dirty="0"/>
              <a:t>Discover </a:t>
            </a:r>
            <a:r>
              <a:rPr lang="en-US" sz="2100" b="1" dirty="0"/>
              <a:t>your</a:t>
            </a:r>
            <a:r>
              <a:rPr lang="en-US" sz="2100" dirty="0"/>
              <a:t> process</a:t>
            </a:r>
          </a:p>
          <a:p>
            <a:pPr lvl="2">
              <a:defRPr/>
            </a:pPr>
            <a:r>
              <a:rPr lang="en-US" sz="2100" dirty="0"/>
              <a:t>Be willing to change/expand/adjusts…but know your strengths and weaknesses</a:t>
            </a:r>
          </a:p>
          <a:p>
            <a:pPr lvl="2">
              <a:defRPr/>
            </a:pPr>
            <a:r>
              <a:rPr lang="en-US" sz="2100" dirty="0"/>
              <a:t>Planner, Plotter, </a:t>
            </a:r>
            <a:r>
              <a:rPr lang="en-US" sz="2100" dirty="0" err="1"/>
              <a:t>Pantster</a:t>
            </a:r>
            <a:endParaRPr lang="en-US" sz="2100" dirty="0"/>
          </a:p>
          <a:p>
            <a:pPr lvl="1">
              <a:defRPr/>
            </a:pPr>
            <a:r>
              <a:rPr lang="en-US" sz="2100" dirty="0"/>
              <a:t>Creative Goal Setting</a:t>
            </a:r>
          </a:p>
          <a:p>
            <a:pPr lvl="2">
              <a:defRPr/>
            </a:pPr>
            <a:r>
              <a:rPr lang="en-US" sz="2100" dirty="0"/>
              <a:t>Do your strengths fit your genre?</a:t>
            </a:r>
          </a:p>
          <a:p>
            <a:pPr lvl="2">
              <a:defRPr/>
            </a:pPr>
            <a:r>
              <a:rPr lang="en-US" sz="2100" dirty="0"/>
              <a:t>What is </a:t>
            </a:r>
            <a:r>
              <a:rPr lang="en-US" sz="2100" u="sng" dirty="0"/>
              <a:t>your</a:t>
            </a:r>
            <a:r>
              <a:rPr lang="en-US" sz="2100" dirty="0"/>
              <a:t> kind of book?</a:t>
            </a:r>
          </a:p>
          <a:p>
            <a:pPr lvl="2">
              <a:defRPr/>
            </a:pPr>
            <a:r>
              <a:rPr lang="en-US" sz="2100" dirty="0"/>
              <a:t>Identify an author whose career you</a:t>
            </a:r>
            <a:r>
              <a:rPr lang="en-US" sz="2100" baseline="0" dirty="0"/>
              <a:t> want to emulate</a:t>
            </a:r>
            <a:r>
              <a:rPr lang="is-IS" sz="2100" baseline="0" dirty="0"/>
              <a:t>…</a:t>
            </a:r>
            <a:endParaRPr lang="en-US" sz="2100" dirty="0"/>
          </a:p>
          <a:p>
            <a:pPr lvl="2">
              <a:defRPr/>
            </a:pPr>
            <a:r>
              <a:rPr lang="en-US" sz="2100" dirty="0"/>
              <a:t>Set goals and write them down, then evaluate and re-evaluate. (SMART</a:t>
            </a:r>
            <a:r>
              <a:rPr lang="en-US" sz="2100" baseline="0" dirty="0"/>
              <a:t> – SPECIFIC, MEASURABLE, ACHIEVABLE, REALISTIC, TIME-BOUND)</a:t>
            </a:r>
            <a:endParaRPr lang="en-US" sz="2100" dirty="0"/>
          </a:p>
          <a:p>
            <a:pPr lvl="1">
              <a:defRPr/>
            </a:pPr>
            <a:r>
              <a:rPr lang="en-US" sz="2100" dirty="0"/>
              <a:t>Make writing a priority…decide what's important.</a:t>
            </a:r>
          </a:p>
          <a:p>
            <a:pPr lvl="1">
              <a:defRPr/>
            </a:pPr>
            <a:r>
              <a:rPr lang="en-US" sz="2100" dirty="0"/>
              <a:t>Write regularly…discover how fast you can write a book, and what it takes.</a:t>
            </a:r>
          </a:p>
          <a:p>
            <a:pPr lvl="1">
              <a:defRPr/>
            </a:pPr>
            <a:r>
              <a:rPr lang="en-US" sz="2100" dirty="0"/>
              <a:t>After you complete one book, take a short break then start another</a:t>
            </a:r>
          </a:p>
          <a:p>
            <a:pPr>
              <a:defRPr/>
            </a:pPr>
            <a:r>
              <a:rPr lang="en-US" sz="2100" b="1" dirty="0"/>
              <a:t>Elements that I already knew:</a:t>
            </a:r>
            <a:r>
              <a:rPr lang="en-US" sz="2100" dirty="0"/>
              <a:t> Deep Character, Turning Points, Romantic Conflict</a:t>
            </a:r>
          </a:p>
          <a:p>
            <a:pPr>
              <a:defRPr/>
            </a:pPr>
            <a:endParaRPr lang="en-US" dirty="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2CE0C99-9CFC-6341-8A87-BEDD2BFEAADA}" type="slidenum">
              <a:rPr lang="en-US" sz="1300">
                <a:cs typeface="Arial" charset="0"/>
              </a:rPr>
              <a:pPr eaLnBrk="1" hangingPunct="1"/>
              <a:t>5</a:t>
            </a:fld>
            <a:endParaRPr lang="en-US" sz="1300">
              <a:cs typeface="Arial" charset="0"/>
            </a:endParaRPr>
          </a:p>
        </p:txBody>
      </p:sp>
    </p:spTree>
    <p:extLst>
      <p:ext uri="{BB962C8B-B14F-4D97-AF65-F5344CB8AC3E}">
        <p14:creationId xmlns:p14="http://schemas.microsoft.com/office/powerpoint/2010/main" val="35902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Uncover</a:t>
            </a:r>
            <a:r>
              <a:rPr lang="en-US" baseline="0" dirty="0"/>
              <a:t> YOUR EMOTIONAL CUES – LAURA BAKER</a:t>
            </a:r>
            <a:r>
              <a:rPr lang="is-IS" baseline="0" dirty="0"/>
              <a:t>… </a:t>
            </a:r>
          </a:p>
          <a:p>
            <a:r>
              <a:rPr lang="is-IS" baseline="0" dirty="0"/>
              <a:t>We’ll be using this information several times during the workshop....</a:t>
            </a:r>
          </a:p>
          <a:p>
            <a:endParaRPr lang="is-IS" baseline="0" dirty="0"/>
          </a:p>
          <a:p>
            <a:endParaRPr lang="en-US" dirty="0"/>
          </a:p>
        </p:txBody>
      </p:sp>
      <p:sp>
        <p:nvSpPr>
          <p:cNvPr id="4" name="Slide Number Placeholder 3"/>
          <p:cNvSpPr>
            <a:spLocks noGrp="1"/>
          </p:cNvSpPr>
          <p:nvPr>
            <p:ph type="sldNum" sz="quarter" idx="10"/>
          </p:nvPr>
        </p:nvSpPr>
        <p:spPr/>
        <p:txBody>
          <a:bodyPr/>
          <a:lstStyle/>
          <a:p>
            <a:pPr>
              <a:defRPr/>
            </a:pPr>
            <a:fld id="{F9EAA3B6-983B-6048-AD02-CAD6EE4CBF35}" type="slidenum">
              <a:rPr lang="en-US" smtClean="0"/>
              <a:pPr>
                <a:defRPr/>
              </a:pPr>
              <a:t>6</a:t>
            </a:fld>
            <a:endParaRPr lang="en-US"/>
          </a:p>
        </p:txBody>
      </p:sp>
    </p:spTree>
    <p:extLst>
      <p:ext uri="{BB962C8B-B14F-4D97-AF65-F5344CB8AC3E}">
        <p14:creationId xmlns:p14="http://schemas.microsoft.com/office/powerpoint/2010/main" val="89103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EAA3B6-983B-6048-AD02-CAD6EE4CBF35}" type="slidenum">
              <a:rPr lang="en-US" smtClean="0"/>
              <a:pPr>
                <a:defRPr/>
              </a:pPr>
              <a:t>9</a:t>
            </a:fld>
            <a:endParaRPr lang="en-US"/>
          </a:p>
        </p:txBody>
      </p:sp>
    </p:spTree>
    <p:extLst>
      <p:ext uri="{BB962C8B-B14F-4D97-AF65-F5344CB8AC3E}">
        <p14:creationId xmlns:p14="http://schemas.microsoft.com/office/powerpoint/2010/main" val="317219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7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CD6459B-2AE0-6B43-AF99-8EE741541784}" type="slidenum">
              <a:rPr lang="en-US" sz="1300">
                <a:latin typeface="Calibri" charset="0"/>
                <a:cs typeface="Arial" charset="0"/>
              </a:rPr>
              <a:pPr eaLnBrk="1" hangingPunct="1"/>
              <a:t>15</a:t>
            </a:fld>
            <a:endParaRPr lang="en-US" sz="1300">
              <a:latin typeface="Calibri" charset="0"/>
              <a:cs typeface="Arial" charset="0"/>
            </a:endParaRPr>
          </a:p>
        </p:txBody>
      </p:sp>
    </p:spTree>
    <p:extLst>
      <p:ext uri="{BB962C8B-B14F-4D97-AF65-F5344CB8AC3E}">
        <p14:creationId xmlns:p14="http://schemas.microsoft.com/office/powerpoint/2010/main" val="64226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21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2C8D02-4431-9541-BD37-91295AFF9FE5}" type="slidenum">
              <a:rPr lang="en-US" sz="1300">
                <a:latin typeface="Calibri" charset="0"/>
                <a:cs typeface="Arial" charset="0"/>
              </a:rPr>
              <a:pPr eaLnBrk="1" hangingPunct="1"/>
              <a:t>16</a:t>
            </a:fld>
            <a:endParaRPr lang="en-US" sz="1300">
              <a:latin typeface="Calibri" charset="0"/>
              <a:cs typeface="Arial" charset="0"/>
            </a:endParaRPr>
          </a:p>
        </p:txBody>
      </p:sp>
    </p:spTree>
    <p:extLst>
      <p:ext uri="{BB962C8B-B14F-4D97-AF65-F5344CB8AC3E}">
        <p14:creationId xmlns:p14="http://schemas.microsoft.com/office/powerpoint/2010/main" val="129867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30FB7F1-453D-344C-9060-ADB58C007320}" type="slidenum">
              <a:rPr lang="en-US" sz="1300">
                <a:latin typeface="Calibri" charset="0"/>
                <a:cs typeface="Arial" charset="0"/>
              </a:rPr>
              <a:pPr eaLnBrk="1" hangingPunct="1"/>
              <a:t>17</a:t>
            </a:fld>
            <a:endParaRPr lang="en-US" sz="1300">
              <a:latin typeface="Calibri" charset="0"/>
              <a:cs typeface="Arial" charset="0"/>
            </a:endParaRPr>
          </a:p>
        </p:txBody>
      </p:sp>
    </p:spTree>
    <p:extLst>
      <p:ext uri="{BB962C8B-B14F-4D97-AF65-F5344CB8AC3E}">
        <p14:creationId xmlns:p14="http://schemas.microsoft.com/office/powerpoint/2010/main" val="196265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F5B1F8-3001-D440-AD03-4749F61911B3}" type="slidenum">
              <a:rPr lang="en-US" smtClean="0"/>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30B4DC-3C6F-3C4A-B6B9-725D702C7469}" type="slidenum">
              <a:rPr lang="en-US" smtClean="0"/>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889F32-34E9-2B4F-9091-741B2E3833F1}" type="slidenum">
              <a:rPr lang="en-US" smtClean="0"/>
              <a:pPr>
                <a:defRPr/>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7B5A2F-E713-8745-8CAA-5215E99DB82F}" type="slidenum">
              <a:rPr lang="en-US" smtClean="0"/>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5BCEC5-C185-3846-B0F8-1216B89F6026}"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6BC7BB-F39D-FB4E-AE15-C5C885A1EC44}" type="slidenum">
              <a:rPr lang="en-US" smtClean="0"/>
              <a:pPr>
                <a:defRPr/>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50D68BAB-875E-8449-BA64-C2AE2C7CC685}" type="slidenum">
              <a:rPr lang="en-US" smtClean="0"/>
              <a:pPr>
                <a:defRPr/>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76FFD7-34A2-0E4D-BEEA-749CAF191288}" type="slidenum">
              <a:rPr lang="en-US" smtClean="0"/>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5AC81C9-FCAD-5445-A320-48CAC70D2E2A}" type="slidenum">
              <a:rPr lang="en-US" smtClean="0"/>
              <a:pPr>
                <a:defRPr/>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5FC8376A-509D-B242-AEF1-CD49C4F7B9D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376A-509D-B242-AEF1-CD49C4F7B9DB}" type="slidenum">
              <a:rPr lang="en-US" smtClean="0"/>
              <a:pPr>
                <a:defRPr/>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5FC8376A-509D-B242-AEF1-CD49C4F7B9D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 id="2147484987" r:id="rId12"/>
    <p:sldLayoutId id="2147484988" r:id="rId13"/>
    <p:sldLayoutId id="2147484989" r:id="rId14"/>
    <p:sldLayoutId id="2147484990" r:id="rId15"/>
    <p:sldLayoutId id="2147484991" r:id="rId16"/>
    <p:sldLayoutId id="2147484992" r:id="rId17"/>
    <p:sldLayoutId id="2147484993" r:id="rId18"/>
    <p:sldLayoutId id="2147484994" r:id="rId19"/>
    <p:sldLayoutId id="2147484995" r:id="rId20"/>
  </p:sldLayoutIdLst>
  <p:transition>
    <p:fade thruBlk="1"/>
  </p:transition>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http://www.robinperini.com/"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notesSlide" Target="../notesSlides/notesSlide33.xml"/><Relationship Id="rId16"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jpeg"/><Relationship Id="rId14" Type="http://schemas.openxmlformats.org/officeDocument/2006/relationships/image" Target="../media/image1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33350" y="4267200"/>
            <a:ext cx="9010650" cy="685800"/>
          </a:xfrm>
        </p:spPr>
        <p:txBody>
          <a:bodyPr>
            <a:noAutofit/>
          </a:bodyPr>
          <a:lstStyle/>
          <a:p>
            <a:pPr eaLnBrk="1" hangingPunct="1">
              <a:lnSpc>
                <a:spcPts val="6700"/>
              </a:lnSpc>
            </a:pPr>
            <a:r>
              <a:rPr lang="en-US" sz="4800" b="1" dirty="0">
                <a:solidFill>
                  <a:schemeClr val="accent2"/>
                </a:solidFill>
                <a:latin typeface="Trebuchet MS" charset="0"/>
              </a:rPr>
              <a:t>How to Transform a </a:t>
            </a:r>
            <a:r>
              <a:rPr lang="en-US" sz="4800" b="1" dirty="0">
                <a:solidFill>
                  <a:schemeClr val="accent2">
                    <a:lumMod val="75000"/>
                    <a:lumOff val="25000"/>
                  </a:schemeClr>
                </a:solidFill>
                <a:latin typeface="Trebuchet MS" charset="0"/>
              </a:rPr>
              <a:t>Good</a:t>
            </a:r>
            <a:r>
              <a:rPr lang="en-US" sz="4800" b="1" dirty="0">
                <a:solidFill>
                  <a:schemeClr val="accent2"/>
                </a:solidFill>
                <a:latin typeface="Trebuchet MS" charset="0"/>
              </a:rPr>
              <a:t> Book</a:t>
            </a:r>
            <a:br>
              <a:rPr lang="en-US" sz="4800" b="1" dirty="0">
                <a:solidFill>
                  <a:schemeClr val="accent2"/>
                </a:solidFill>
                <a:latin typeface="Trebuchet MS" charset="0"/>
              </a:rPr>
            </a:br>
            <a:r>
              <a:rPr lang="en-US" sz="4800" b="1" dirty="0">
                <a:solidFill>
                  <a:schemeClr val="accent2"/>
                </a:solidFill>
                <a:latin typeface="Trebuchet MS" charset="0"/>
              </a:rPr>
              <a:t>Into a </a:t>
            </a:r>
            <a:r>
              <a:rPr lang="en-US" sz="4800" b="1" dirty="0">
                <a:solidFill>
                  <a:schemeClr val="accent2">
                    <a:lumMod val="75000"/>
                    <a:lumOff val="25000"/>
                  </a:schemeClr>
                </a:solidFill>
                <a:latin typeface="Trebuchet MS" charset="0"/>
              </a:rPr>
              <a:t>Great</a:t>
            </a:r>
            <a:r>
              <a:rPr lang="en-US" sz="4800" b="1" dirty="0">
                <a:solidFill>
                  <a:schemeClr val="accent2"/>
                </a:solidFill>
                <a:latin typeface="Trebuchet MS" charset="0"/>
              </a:rPr>
              <a:t> Book</a:t>
            </a:r>
          </a:p>
        </p:txBody>
      </p:sp>
      <p:sp>
        <p:nvSpPr>
          <p:cNvPr id="2052" name="Rectangle 4"/>
          <p:cNvSpPr>
            <a:spLocks noChangeArrowheads="1"/>
          </p:cNvSpPr>
          <p:nvPr/>
        </p:nvSpPr>
        <p:spPr bwMode="auto">
          <a:xfrm>
            <a:off x="1295400" y="5989638"/>
            <a:ext cx="7723188" cy="792162"/>
          </a:xfrm>
          <a:prstGeom prst="rect">
            <a:avLst/>
          </a:prstGeom>
          <a:noFill/>
          <a:ln w="9525">
            <a:noFill/>
            <a:miter lim="800000"/>
            <a:headEnd/>
            <a:tailEnd/>
          </a:ln>
          <a:effectLst>
            <a:outerShdw dist="35921" dir="2700000" algn="ctr" rotWithShape="0">
              <a:schemeClr val="bg1"/>
            </a:outerShdw>
          </a:effectLst>
        </p:spPr>
        <p:txBody>
          <a:bodyPr/>
          <a:lstStyle/>
          <a:p>
            <a:pPr algn="r">
              <a:lnSpc>
                <a:spcPct val="80000"/>
              </a:lnSpc>
              <a:spcBef>
                <a:spcPct val="20000"/>
              </a:spcBef>
              <a:buClr>
                <a:schemeClr val="folHlink"/>
              </a:buClr>
              <a:buSzPct val="90000"/>
              <a:buFont typeface="Wingdings" charset="0"/>
              <a:buNone/>
              <a:defRPr/>
            </a:pPr>
            <a:r>
              <a:rPr lang="en-US" sz="2400" dirty="0">
                <a:effectLst>
                  <a:outerShdw blurRad="38100" dist="38100" dir="2700000" algn="tl">
                    <a:srgbClr val="DDDDDD"/>
                  </a:outerShdw>
                </a:effectLst>
                <a:cs typeface="Arial" charset="0"/>
              </a:rPr>
              <a:t>Robin Perini</a:t>
            </a:r>
          </a:p>
          <a:p>
            <a:pPr algn="r">
              <a:lnSpc>
                <a:spcPct val="80000"/>
              </a:lnSpc>
              <a:spcBef>
                <a:spcPct val="20000"/>
              </a:spcBef>
              <a:buClr>
                <a:schemeClr val="folHlink"/>
              </a:buClr>
              <a:buSzPct val="90000"/>
              <a:buFont typeface="Wingdings" charset="0"/>
              <a:buNone/>
              <a:defRPr/>
            </a:pPr>
            <a:r>
              <a:rPr lang="en-US" sz="2400" dirty="0">
                <a:effectLst>
                  <a:outerShdw blurRad="38100" dist="38100" dir="2700000" algn="tl">
                    <a:srgbClr val="DDDDDD"/>
                  </a:outerShdw>
                </a:effectLst>
                <a:cs typeface="Arial" charset="0"/>
              </a:rPr>
              <a:t>Romance Writers of America, July 19, 2018</a:t>
            </a:r>
          </a:p>
        </p:txBody>
      </p:sp>
      <p:pic>
        <p:nvPicPr>
          <p:cNvPr id="15364" name="Picture 10" descr="BehindTheL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745" y="520484"/>
            <a:ext cx="1117600"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11" descr="ChristmasConspirac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1390" y="520484"/>
            <a:ext cx="1069975"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12" descr="CowboyintheCrossfi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9622" y="520484"/>
            <a:ext cx="10683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13" descr="FindingHerSo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33092" y="518897"/>
            <a:ext cx="107315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14" descr="IHS_FrontCover_revised_200x30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19691"/>
            <a:ext cx="1128712"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15" descr="TheCradleConspiracy.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52254" y="518103"/>
            <a:ext cx="1071562"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0" name="Picture 16" descr="UndercoverTexas_highre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55725" y="518103"/>
            <a:ext cx="10731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1" name="Picture 1" descr="GameofFear_FrontCover_web.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15959" y="2591882"/>
            <a:ext cx="1131887"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2" descr="SecretObsession-web.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27054" y="2591882"/>
            <a:ext cx="1071563"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3" name="Picture 14" descr="ChristmasJustic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65188" y="2591882"/>
            <a:ext cx="1074738"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16" descr="DG_NightofJaguar_200x30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7825" y="2591882"/>
            <a:ext cx="1131887"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5323CC9F-C24A-524D-914F-5DF8176B1B4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02370" y="2594580"/>
            <a:ext cx="1071892" cy="1691640"/>
          </a:xfrm>
          <a:prstGeom prst="rect">
            <a:avLst/>
          </a:prstGeom>
        </p:spPr>
      </p:pic>
      <p:pic>
        <p:nvPicPr>
          <p:cNvPr id="5" name="Picture 4">
            <a:extLst>
              <a:ext uri="{FF2B5EF4-FFF2-40B4-BE49-F238E27FC236}">
                <a16:creationId xmlns:a16="http://schemas.microsoft.com/office/drawing/2014/main" id="{EEBA61AD-44C4-D849-A9CD-6CF84FCA9A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91602" y="2594580"/>
            <a:ext cx="1067471" cy="1691640"/>
          </a:xfrm>
          <a:prstGeom prst="rect">
            <a:avLst/>
          </a:prstGeom>
        </p:spPr>
      </p:pic>
      <p:pic>
        <p:nvPicPr>
          <p:cNvPr id="7" name="Picture 6">
            <a:extLst>
              <a:ext uri="{FF2B5EF4-FFF2-40B4-BE49-F238E27FC236}">
                <a16:creationId xmlns:a16="http://schemas.microsoft.com/office/drawing/2014/main" id="{9B1D7B97-3D9F-6C44-9C43-CE5CEA17B1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268" y="2594580"/>
            <a:ext cx="1127760" cy="16916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Away</a:t>
            </a:r>
          </a:p>
        </p:txBody>
      </p:sp>
      <p:sp>
        <p:nvSpPr>
          <p:cNvPr id="3" name="Content Placeholder 2"/>
          <p:cNvSpPr>
            <a:spLocks noGrp="1"/>
          </p:cNvSpPr>
          <p:nvPr>
            <p:ph idx="1"/>
          </p:nvPr>
        </p:nvSpPr>
        <p:spPr/>
        <p:txBody>
          <a:bodyPr>
            <a:normAutofit/>
          </a:bodyPr>
          <a:lstStyle/>
          <a:p>
            <a:r>
              <a:rPr lang="en-US" sz="2800" dirty="0"/>
              <a:t>Embrace your emotional cues</a:t>
            </a:r>
          </a:p>
          <a:p>
            <a:endParaRPr lang="en-US" sz="2800" dirty="0"/>
          </a:p>
          <a:p>
            <a:r>
              <a:rPr lang="en-US" sz="2800" dirty="0"/>
              <a:t>Leverage the power of your emotions</a:t>
            </a:r>
          </a:p>
          <a:p>
            <a:endParaRPr lang="en-US" sz="2800" dirty="0"/>
          </a:p>
          <a:p>
            <a:r>
              <a:rPr lang="en-US" sz="2800" dirty="0"/>
              <a:t>Consider merging this emotional identity with your author brand</a:t>
            </a:r>
          </a:p>
        </p:txBody>
      </p:sp>
    </p:spTree>
    <p:extLst>
      <p:ext uri="{BB962C8B-B14F-4D97-AF65-F5344CB8AC3E}">
        <p14:creationId xmlns:p14="http://schemas.microsoft.com/office/powerpoint/2010/main" val="3149846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3276600"/>
            <a:ext cx="6324600" cy="1362075"/>
          </a:xfrm>
        </p:spPr>
        <p:txBody>
          <a:bodyPr rtlCol="0">
            <a:noAutofit/>
          </a:bodyPr>
          <a:lstStyle/>
          <a:p>
            <a:pPr eaLnBrk="1" fontAlgn="auto" hangingPunct="1">
              <a:spcAft>
                <a:spcPts val="0"/>
              </a:spcAft>
              <a:defRPr/>
            </a:pPr>
            <a:r>
              <a:rPr lang="en-US" dirty="0">
                <a:ea typeface="+mj-ea"/>
                <a:cs typeface="+mj-cs"/>
              </a:rPr>
              <a:t>Exploit Tension and Suspense </a:t>
            </a:r>
            <a:br>
              <a:rPr lang="en-US" dirty="0">
                <a:ea typeface="+mj-ea"/>
                <a:cs typeface="+mj-cs"/>
              </a:rPr>
            </a:br>
            <a:br>
              <a:rPr lang="en-US" dirty="0">
                <a:ea typeface="+mj-ea"/>
                <a:cs typeface="+mj-cs"/>
              </a:rPr>
            </a:br>
            <a:r>
              <a:rPr lang="en-US" sz="2800" dirty="0">
                <a:ea typeface="+mj-ea"/>
                <a:cs typeface="+mj-cs"/>
              </a:rPr>
              <a:t>(Not the Dead Body Kind)</a:t>
            </a:r>
            <a:endParaRPr lang="en-US" dirty="0">
              <a:ea typeface="+mj-ea"/>
              <a:cs typeface="+mj-cs"/>
            </a:endParaRPr>
          </a:p>
        </p:txBody>
      </p:sp>
    </p:spTree>
    <p:extLst>
      <p:ext uri="{BB962C8B-B14F-4D97-AF65-F5344CB8AC3E}">
        <p14:creationId xmlns:p14="http://schemas.microsoft.com/office/powerpoint/2010/main" val="298415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r>
              <a:rPr lang="en-US">
                <a:latin typeface="Calisto MT" charset="0"/>
              </a:rPr>
              <a:t>Suspense - Definition</a:t>
            </a:r>
          </a:p>
        </p:txBody>
      </p:sp>
      <p:sp>
        <p:nvSpPr>
          <p:cNvPr id="50178" name="Content Placeholder 4"/>
          <p:cNvSpPr>
            <a:spLocks noGrp="1"/>
          </p:cNvSpPr>
          <p:nvPr>
            <p:ph idx="1"/>
          </p:nvPr>
        </p:nvSpPr>
        <p:spPr>
          <a:xfrm>
            <a:off x="498474" y="1600200"/>
            <a:ext cx="7556313" cy="4144963"/>
          </a:xfrm>
        </p:spPr>
        <p:txBody>
          <a:bodyPr>
            <a:normAutofit/>
          </a:bodyPr>
          <a:lstStyle/>
          <a:p>
            <a:r>
              <a:rPr lang="en-US" sz="2800" dirty="0">
                <a:latin typeface="Calisto MT" charset="0"/>
              </a:rPr>
              <a:t>Keeps the reader turning the pages until 4 AM</a:t>
            </a:r>
          </a:p>
          <a:p>
            <a:pPr lvl="1"/>
            <a:r>
              <a:rPr lang="en-US" sz="2400" dirty="0">
                <a:latin typeface="Calisto MT" charset="0"/>
              </a:rPr>
              <a:t>Builds apprehension and anticipation in the minds of your readers </a:t>
            </a:r>
          </a:p>
          <a:p>
            <a:pPr lvl="1"/>
            <a:r>
              <a:rPr lang="en-US" sz="2400" dirty="0">
                <a:latin typeface="Calisto MT" charset="0"/>
              </a:rPr>
              <a:t>Think: Worry equals suspense </a:t>
            </a:r>
          </a:p>
          <a:p>
            <a:pPr lvl="1"/>
            <a:r>
              <a:rPr lang="en-US" sz="2400" dirty="0">
                <a:latin typeface="Calisto MT" charset="0"/>
              </a:rPr>
              <a:t>Always have an unanswered question in the reader’s mind (What happens next?)</a:t>
            </a:r>
          </a:p>
          <a:p>
            <a:r>
              <a:rPr lang="en-US" sz="2800" dirty="0">
                <a:latin typeface="Calisto MT" charset="0"/>
              </a:rPr>
              <a:t>Suspense builds as danger approaches and we care!</a:t>
            </a:r>
          </a:p>
          <a:p>
            <a:endParaRPr lang="en-US" sz="2800" dirty="0">
              <a:latin typeface="Calisto MT" charset="0"/>
            </a:endParaRPr>
          </a:p>
        </p:txBody>
      </p:sp>
    </p:spTree>
    <p:extLst>
      <p:ext uri="{BB962C8B-B14F-4D97-AF65-F5344CB8AC3E}">
        <p14:creationId xmlns:p14="http://schemas.microsoft.com/office/powerpoint/2010/main" val="144571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Calisto MT" charset="0"/>
              </a:rPr>
              <a:t>Keep Them Reading!</a:t>
            </a:r>
          </a:p>
        </p:txBody>
      </p:sp>
      <p:sp>
        <p:nvSpPr>
          <p:cNvPr id="52226" name="Content Placeholder 2"/>
          <p:cNvSpPr>
            <a:spLocks noGrp="1"/>
          </p:cNvSpPr>
          <p:nvPr>
            <p:ph idx="1"/>
          </p:nvPr>
        </p:nvSpPr>
        <p:spPr>
          <a:xfrm>
            <a:off x="498474" y="1371600"/>
            <a:ext cx="7556313" cy="4754563"/>
          </a:xfrm>
        </p:spPr>
        <p:txBody>
          <a:bodyPr>
            <a:normAutofit lnSpcReduction="10000"/>
          </a:bodyPr>
          <a:lstStyle/>
          <a:p>
            <a:r>
              <a:rPr lang="en-US" sz="2800" dirty="0">
                <a:latin typeface="Calisto MT" charset="0"/>
              </a:rPr>
              <a:t>If you don’t hook your readers, they won’t get into the story. </a:t>
            </a:r>
          </a:p>
          <a:p>
            <a:r>
              <a:rPr lang="en-US" sz="2800" dirty="0">
                <a:latin typeface="Calisto MT" charset="0"/>
              </a:rPr>
              <a:t>If you don’t drive the story forward by making readers worry about your main character, they won’t have a </a:t>
            </a:r>
            <a:r>
              <a:rPr lang="en-US" sz="2800" i="1" dirty="0">
                <a:latin typeface="Calisto MT" charset="0"/>
              </a:rPr>
              <a:t>reason</a:t>
            </a:r>
            <a:r>
              <a:rPr lang="en-US" sz="2800" dirty="0">
                <a:latin typeface="Calisto MT" charset="0"/>
              </a:rPr>
              <a:t> to keep reading.</a:t>
            </a:r>
          </a:p>
          <a:p>
            <a:r>
              <a:rPr lang="en-US" sz="2800" dirty="0">
                <a:latin typeface="Calisto MT" charset="0"/>
              </a:rPr>
              <a:t>The basic narrative fuel is always the </a:t>
            </a:r>
            <a:r>
              <a:rPr lang="en-US" sz="2800" b="1" dirty="0">
                <a:latin typeface="Calisto MT" charset="0"/>
              </a:rPr>
              <a:t>slow unveiling of the final answer.</a:t>
            </a:r>
            <a:r>
              <a:rPr lang="en-US" sz="2800" dirty="0">
                <a:latin typeface="Calisto MT" charset="0"/>
              </a:rPr>
              <a:t> (Lee Child) – if you want to build suspense, postpone it</a:t>
            </a:r>
          </a:p>
          <a:p>
            <a:pPr lvl="1"/>
            <a:r>
              <a:rPr lang="en-US" sz="2400" dirty="0">
                <a:latin typeface="Calisto MT" charset="0"/>
              </a:rPr>
              <a:t>Suspense happens in the moments between the promise of something dreadful and its arrival.</a:t>
            </a:r>
          </a:p>
          <a:p>
            <a:endParaRPr lang="en-US" sz="2800" dirty="0">
              <a:latin typeface="Calisto MT" charset="0"/>
            </a:endParaRPr>
          </a:p>
        </p:txBody>
      </p:sp>
    </p:spTree>
    <p:extLst>
      <p:ext uri="{BB962C8B-B14F-4D97-AF65-F5344CB8AC3E}">
        <p14:creationId xmlns:p14="http://schemas.microsoft.com/office/powerpoint/2010/main" val="3183272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dirty="0">
                <a:latin typeface="Calisto MT" charset="0"/>
              </a:rPr>
              <a:t>Hook the </a:t>
            </a:r>
            <a:r>
              <a:rPr lang="en-US" dirty="0">
                <a:solidFill>
                  <a:srgbClr val="663366"/>
                </a:solidFill>
                <a:latin typeface="Calisto MT" charset="0"/>
              </a:rPr>
              <a:t>Reader</a:t>
            </a:r>
          </a:p>
        </p:txBody>
      </p:sp>
      <p:sp>
        <p:nvSpPr>
          <p:cNvPr id="55298" name="Content Placeholder 2"/>
          <p:cNvSpPr>
            <a:spLocks noGrp="1"/>
          </p:cNvSpPr>
          <p:nvPr>
            <p:ph idx="1"/>
          </p:nvPr>
        </p:nvSpPr>
        <p:spPr>
          <a:xfrm>
            <a:off x="529850" y="1295400"/>
            <a:ext cx="7691438" cy="5029200"/>
          </a:xfrm>
        </p:spPr>
        <p:txBody>
          <a:bodyPr>
            <a:normAutofit lnSpcReduction="10000"/>
          </a:bodyPr>
          <a:lstStyle/>
          <a:p>
            <a:r>
              <a:rPr lang="en-US" sz="2400" dirty="0">
                <a:latin typeface="Calisto MT" charset="0"/>
              </a:rPr>
              <a:t>Beginning Hooks (chapters and scenes)</a:t>
            </a:r>
          </a:p>
          <a:p>
            <a:pPr lvl="1"/>
            <a:r>
              <a:rPr lang="en-US" sz="2000" dirty="0">
                <a:latin typeface="Calisto MT" charset="0"/>
              </a:rPr>
              <a:t>Openings are critical</a:t>
            </a:r>
          </a:p>
          <a:p>
            <a:r>
              <a:rPr lang="en-US" sz="2400" dirty="0">
                <a:latin typeface="Calisto MT" charset="0"/>
              </a:rPr>
              <a:t>Ending Hooks (first page, third page, scene, chapter, book): </a:t>
            </a:r>
          </a:p>
          <a:p>
            <a:pPr lvl="1"/>
            <a:r>
              <a:rPr lang="en-US" sz="2000" dirty="0">
                <a:latin typeface="Calisto MT" charset="0"/>
              </a:rPr>
              <a:t>Threat of Danger (Emotional or Physical)</a:t>
            </a:r>
          </a:p>
          <a:p>
            <a:pPr lvl="1"/>
            <a:r>
              <a:rPr lang="en-US" sz="2000" dirty="0">
                <a:latin typeface="Calisto MT" charset="0"/>
              </a:rPr>
              <a:t>Shock Factor</a:t>
            </a:r>
          </a:p>
          <a:p>
            <a:pPr lvl="1"/>
            <a:r>
              <a:rPr lang="en-US" sz="2000" dirty="0">
                <a:latin typeface="Calisto MT" charset="0"/>
              </a:rPr>
              <a:t>Ending Question</a:t>
            </a:r>
          </a:p>
          <a:p>
            <a:pPr lvl="1"/>
            <a:r>
              <a:rPr lang="en-US" sz="2000" dirty="0">
                <a:latin typeface="Calisto MT" charset="0"/>
              </a:rPr>
              <a:t>Ending Prediction</a:t>
            </a:r>
          </a:p>
          <a:p>
            <a:r>
              <a:rPr lang="en-US" sz="2400" dirty="0">
                <a:latin typeface="Calisto MT" charset="0"/>
              </a:rPr>
              <a:t>Let’s look at some hooks!</a:t>
            </a:r>
          </a:p>
          <a:p>
            <a:endParaRPr lang="en-US" sz="2400" dirty="0">
              <a:latin typeface="Calisto MT" charset="0"/>
            </a:endParaRPr>
          </a:p>
          <a:p>
            <a:r>
              <a:rPr lang="en-US" sz="2400" dirty="0">
                <a:latin typeface="Calisto MT" charset="0"/>
              </a:rPr>
              <a:t>Resource: Mary </a:t>
            </a:r>
            <a:r>
              <a:rPr lang="en-US" sz="2400" dirty="0" err="1">
                <a:latin typeface="Calisto MT" charset="0"/>
              </a:rPr>
              <a:t>Buckham’s</a:t>
            </a:r>
            <a:r>
              <a:rPr lang="en-US" sz="2400" dirty="0">
                <a:latin typeface="Calisto MT" charset="0"/>
              </a:rPr>
              <a:t> Activating Hooks</a:t>
            </a:r>
          </a:p>
        </p:txBody>
      </p:sp>
    </p:spTree>
    <p:extLst>
      <p:ext uri="{BB962C8B-B14F-4D97-AF65-F5344CB8AC3E}">
        <p14:creationId xmlns:p14="http://schemas.microsoft.com/office/powerpoint/2010/main" val="214221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82000" cy="838200"/>
          </a:xfrm>
        </p:spPr>
        <p:txBody>
          <a:bodyPr rtlCol="0">
            <a:normAutofit fontScale="90000"/>
          </a:bodyPr>
          <a:lstStyle/>
          <a:p>
            <a:pPr fontAlgn="auto">
              <a:spcAft>
                <a:spcPts val="0"/>
              </a:spcAft>
              <a:defRPr/>
            </a:pPr>
            <a:r>
              <a:rPr lang="en-US" dirty="0">
                <a:solidFill>
                  <a:srgbClr val="663366"/>
                </a:solidFill>
                <a:ea typeface="+mj-ea"/>
                <a:cs typeface="+mj-cs"/>
              </a:rPr>
              <a:t>Dialogue Only</a:t>
            </a:r>
            <a:br>
              <a:rPr lang="en-US" dirty="0">
                <a:solidFill>
                  <a:srgbClr val="663366"/>
                </a:solidFill>
                <a:ea typeface="+mj-ea"/>
                <a:cs typeface="+mj-cs"/>
              </a:rPr>
            </a:br>
            <a:r>
              <a:rPr lang="en-US" sz="3100" dirty="0">
                <a:solidFill>
                  <a:srgbClr val="663366"/>
                </a:solidFill>
                <a:ea typeface="+mj-ea"/>
                <a:cs typeface="+mj-cs"/>
              </a:rPr>
              <a:t>Ender’s Game by Orson Scott Card</a:t>
            </a:r>
            <a:endParaRPr lang="en-US" dirty="0">
              <a:solidFill>
                <a:srgbClr val="663366"/>
              </a:solidFill>
              <a:ea typeface="+mj-ea"/>
              <a:cs typeface="+mj-cs"/>
            </a:endParaRPr>
          </a:p>
        </p:txBody>
      </p:sp>
      <p:sp>
        <p:nvSpPr>
          <p:cNvPr id="9219" name="Content Placeholder 2"/>
          <p:cNvSpPr>
            <a:spLocks noGrp="1"/>
          </p:cNvSpPr>
          <p:nvPr>
            <p:ph idx="1"/>
          </p:nvPr>
        </p:nvSpPr>
        <p:spPr>
          <a:xfrm>
            <a:off x="228600" y="1295400"/>
            <a:ext cx="8458200" cy="5075238"/>
          </a:xfrm>
        </p:spPr>
        <p:txBody>
          <a:bodyPr rtlCol="0">
            <a:normAutofit fontScale="92500"/>
          </a:bodyPr>
          <a:lstStyle/>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"I've watched through his eyes, I've listened </a:t>
            </a:r>
            <a:br>
              <a:rPr lang="en-US" sz="2200" b="1" dirty="0">
                <a:solidFill>
                  <a:schemeClr val="tx1">
                    <a:lumMod val="75000"/>
                    <a:lumOff val="25000"/>
                  </a:schemeClr>
                </a:solidFill>
                <a:latin typeface="Trebuchet MS" charset="0"/>
                <a:ea typeface="+mn-ea"/>
                <a:cs typeface="+mn-cs"/>
              </a:rPr>
            </a:br>
            <a:r>
              <a:rPr lang="en-US" sz="2200" b="1" dirty="0">
                <a:solidFill>
                  <a:schemeClr val="tx1">
                    <a:lumMod val="75000"/>
                    <a:lumOff val="25000"/>
                  </a:schemeClr>
                </a:solidFill>
                <a:latin typeface="Trebuchet MS" charset="0"/>
                <a:ea typeface="+mn-ea"/>
                <a:cs typeface="+mn-cs"/>
              </a:rPr>
              <a:t>through his ears, and I tell you he's the one.  Or at </a:t>
            </a:r>
            <a:br>
              <a:rPr lang="en-US" sz="2200" b="1" dirty="0">
                <a:solidFill>
                  <a:schemeClr val="tx1">
                    <a:lumMod val="75000"/>
                    <a:lumOff val="25000"/>
                  </a:schemeClr>
                </a:solidFill>
                <a:latin typeface="Trebuchet MS" charset="0"/>
                <a:ea typeface="+mn-ea"/>
                <a:cs typeface="+mn-cs"/>
              </a:rPr>
            </a:br>
            <a:r>
              <a:rPr lang="en-US" sz="2200" b="1" dirty="0">
                <a:solidFill>
                  <a:schemeClr val="tx1">
                    <a:lumMod val="75000"/>
                    <a:lumOff val="25000"/>
                  </a:schemeClr>
                </a:solidFill>
                <a:latin typeface="Trebuchet MS" charset="0"/>
                <a:ea typeface="+mn-ea"/>
                <a:cs typeface="+mn-cs"/>
              </a:rPr>
              <a:t>least as close as we're going to get."</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"That's what you said about the brother."</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"The brother tested out impossible.  For other </a:t>
            </a:r>
            <a:br>
              <a:rPr lang="en-US" sz="2200" b="1" dirty="0">
                <a:solidFill>
                  <a:schemeClr val="tx1">
                    <a:lumMod val="75000"/>
                    <a:lumOff val="25000"/>
                  </a:schemeClr>
                </a:solidFill>
                <a:latin typeface="Trebuchet MS" charset="0"/>
                <a:ea typeface="+mn-ea"/>
                <a:cs typeface="+mn-cs"/>
              </a:rPr>
            </a:br>
            <a:r>
              <a:rPr lang="en-US" sz="2200" b="1" dirty="0">
                <a:solidFill>
                  <a:schemeClr val="tx1">
                    <a:lumMod val="75000"/>
                    <a:lumOff val="25000"/>
                  </a:schemeClr>
                </a:solidFill>
                <a:latin typeface="Trebuchet MS" charset="0"/>
                <a:ea typeface="+mn-ea"/>
                <a:cs typeface="+mn-cs"/>
              </a:rPr>
              <a:t>reasons.  Nothing to do with his ability."</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"Same with the sister.  And there are doubts about him.  He's too malleable.  Too willing to submerge himself in someone else's will."</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"Not if the other person is his enemy."</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"So what do we do?  Surround him with enemies all the time?"</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"If we have to."</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 thought you said you liked the kid."</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"If the buggers get him, they'll make me look like his favorite uncle."</a:t>
            </a:r>
          </a:p>
          <a:p>
            <a:pPr marL="0" indent="339725"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"All right.  We're saving the world, after all.  Take him."</a:t>
            </a:r>
          </a:p>
        </p:txBody>
      </p:sp>
      <p:pic>
        <p:nvPicPr>
          <p:cNvPr id="4" name="Picture 3" descr="endersgame.jpg"/>
          <p:cNvPicPr>
            <a:picLocks noChangeAspect="1"/>
          </p:cNvPicPr>
          <p:nvPr/>
        </p:nvPicPr>
        <p:blipFill>
          <a:blip r:embed="rId3"/>
          <a:stretch>
            <a:fillRect/>
          </a:stretch>
        </p:blipFill>
        <p:spPr>
          <a:xfrm>
            <a:off x="7315200" y="244475"/>
            <a:ext cx="1524000" cy="24987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6096000"/>
            <a:ext cx="7924800" cy="5238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800" dirty="0"/>
              <a:t>Type of Hook – Threat of Danger, Shock Factor</a:t>
            </a:r>
          </a:p>
        </p:txBody>
      </p:sp>
    </p:spTree>
    <p:extLst>
      <p:ext uri="{BB962C8B-B14F-4D97-AF65-F5344CB8AC3E}">
        <p14:creationId xmlns:p14="http://schemas.microsoft.com/office/powerpoint/2010/main" val="2771691994"/>
      </p:ext>
    </p:extLst>
  </p:cSld>
  <p:clrMapOvr>
    <a:masterClrMapping/>
  </p:clrMapOvr>
  <mc:AlternateContent xmlns:mc="http://schemas.openxmlformats.org/markup-compatibility/2006" xmlns:p14="http://schemas.microsoft.com/office/powerpoint/2010/main">
    <mc:Choice Requires="p14">
      <p:transition p14:dur="0" advClick="0" advTm="40000"/>
    </mc:Choice>
    <mc:Fallback xmlns="">
      <p:transition advClick="0" advTm="4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7894"/>
            <a:ext cx="7556313" cy="1116106"/>
          </a:xfrm>
        </p:spPr>
        <p:txBody>
          <a:bodyPr rtlCol="0">
            <a:normAutofit/>
          </a:bodyPr>
          <a:lstStyle/>
          <a:p>
            <a:pPr fontAlgn="auto">
              <a:spcAft>
                <a:spcPts val="0"/>
              </a:spcAft>
              <a:defRPr/>
            </a:pPr>
            <a:r>
              <a:rPr lang="en-US" dirty="0">
                <a:solidFill>
                  <a:srgbClr val="663366"/>
                </a:solidFill>
                <a:ea typeface="+mj-ea"/>
                <a:cs typeface="+mj-cs"/>
              </a:rPr>
              <a:t>First person</a:t>
            </a:r>
            <a:br>
              <a:rPr lang="en-US" dirty="0">
                <a:solidFill>
                  <a:srgbClr val="663366"/>
                </a:solidFill>
                <a:ea typeface="+mj-ea"/>
                <a:cs typeface="+mj-cs"/>
              </a:rPr>
            </a:br>
            <a:r>
              <a:rPr lang="en-US" sz="3100" dirty="0">
                <a:solidFill>
                  <a:srgbClr val="663366"/>
                </a:solidFill>
                <a:ea typeface="+mj-ea"/>
                <a:cs typeface="+mj-cs"/>
              </a:rPr>
              <a:t>Silent in </a:t>
            </a:r>
            <a:r>
              <a:rPr lang="en-US" sz="3100">
                <a:solidFill>
                  <a:srgbClr val="663366"/>
                </a:solidFill>
                <a:ea typeface="+mj-ea"/>
                <a:cs typeface="+mj-cs"/>
              </a:rPr>
              <a:t>the Grave </a:t>
            </a:r>
            <a:r>
              <a:rPr lang="en-US" sz="3100" dirty="0">
                <a:solidFill>
                  <a:srgbClr val="663366"/>
                </a:solidFill>
                <a:ea typeface="+mj-ea"/>
                <a:cs typeface="+mj-cs"/>
              </a:rPr>
              <a:t>by Deanna </a:t>
            </a:r>
            <a:r>
              <a:rPr lang="en-US" sz="3100" dirty="0" err="1">
                <a:solidFill>
                  <a:srgbClr val="663366"/>
                </a:solidFill>
                <a:ea typeface="+mj-ea"/>
                <a:cs typeface="+mj-cs"/>
              </a:rPr>
              <a:t>Raybourn</a:t>
            </a:r>
            <a:endParaRPr lang="en-US" dirty="0">
              <a:solidFill>
                <a:srgbClr val="663366"/>
              </a:solidFill>
              <a:ea typeface="+mj-ea"/>
              <a:cs typeface="+mj-cs"/>
            </a:endParaRPr>
          </a:p>
        </p:txBody>
      </p:sp>
      <p:sp>
        <p:nvSpPr>
          <p:cNvPr id="15363" name="Content Placeholder 2"/>
          <p:cNvSpPr>
            <a:spLocks noGrp="1"/>
          </p:cNvSpPr>
          <p:nvPr>
            <p:ph idx="1"/>
          </p:nvPr>
        </p:nvSpPr>
        <p:spPr/>
        <p:txBody>
          <a:bodyPr rtlCol="0">
            <a:normAutofit fontScale="92500" lnSpcReduction="10000"/>
          </a:bodyPr>
          <a:lstStyle/>
          <a:p>
            <a:pPr marL="3175" lvl="1" indent="336550" fontAlgn="auto">
              <a:spcBef>
                <a:spcPct val="0"/>
              </a:spcBef>
              <a:spcAft>
                <a:spcPts val="0"/>
              </a:spcAft>
              <a:buClr>
                <a:schemeClr val="bg1">
                  <a:lumMod val="65000"/>
                </a:schemeClr>
              </a:buClr>
              <a:buFont typeface="Wingdings 2" charset="0"/>
              <a:buNone/>
              <a:defRPr/>
            </a:pPr>
            <a:r>
              <a:rPr lang="en-US" b="1" i="1" dirty="0">
                <a:solidFill>
                  <a:schemeClr val="tx1">
                    <a:lumMod val="75000"/>
                    <a:lumOff val="25000"/>
                  </a:schemeClr>
                </a:solidFill>
                <a:latin typeface="Trebuchet MS" charset="0"/>
                <a:ea typeface="+mn-ea"/>
              </a:rPr>
              <a:t>London 1886</a:t>
            </a:r>
          </a:p>
          <a:p>
            <a:pPr marL="3175" lvl="1" indent="336550" fontAlgn="auto">
              <a:spcBef>
                <a:spcPct val="0"/>
              </a:spcBef>
              <a:spcAft>
                <a:spcPts val="0"/>
              </a:spcAft>
              <a:buClr>
                <a:schemeClr val="bg1">
                  <a:lumMod val="65000"/>
                </a:schemeClr>
              </a:buClr>
              <a:buFont typeface="Wingdings 2" charset="0"/>
              <a:buNone/>
              <a:defRPr/>
            </a:pPr>
            <a:r>
              <a:rPr lang="en-US" b="1" i="1" dirty="0">
                <a:solidFill>
                  <a:schemeClr val="tx1">
                    <a:lumMod val="75000"/>
                    <a:lumOff val="25000"/>
                  </a:schemeClr>
                </a:solidFill>
                <a:latin typeface="Trebuchet MS" charset="0"/>
                <a:ea typeface="+mn-ea"/>
              </a:rPr>
              <a:t>Other sins only speak; murder shrieks out.—John Webster, The Duchess of </a:t>
            </a:r>
            <a:r>
              <a:rPr lang="en-US" b="1" i="1" dirty="0" err="1">
                <a:solidFill>
                  <a:schemeClr val="tx1">
                    <a:lumMod val="75000"/>
                    <a:lumOff val="25000"/>
                  </a:schemeClr>
                </a:solidFill>
                <a:latin typeface="Trebuchet MS" charset="0"/>
                <a:ea typeface="+mn-ea"/>
              </a:rPr>
              <a:t>Malfi</a:t>
            </a:r>
            <a:endParaRPr lang="en-US" b="1" i="1" dirty="0">
              <a:solidFill>
                <a:schemeClr val="tx1">
                  <a:lumMod val="75000"/>
                  <a:lumOff val="25000"/>
                </a:schemeClr>
              </a:solidFill>
              <a:latin typeface="Trebuchet MS" charset="0"/>
              <a:ea typeface="+mn-ea"/>
            </a:endParaRPr>
          </a:p>
          <a:p>
            <a:pPr marL="3175" lvl="1" indent="336550" fontAlgn="auto">
              <a:spcBef>
                <a:spcPct val="0"/>
              </a:spcBef>
              <a:spcAft>
                <a:spcPts val="0"/>
              </a:spcAft>
              <a:buClr>
                <a:schemeClr val="bg1">
                  <a:lumMod val="65000"/>
                </a:schemeClr>
              </a:buClr>
              <a:buFont typeface="Wingdings 2" charset="0"/>
              <a:buNone/>
              <a:defRPr/>
            </a:pPr>
            <a:endParaRPr lang="en-US" sz="1400" b="1" i="1" dirty="0">
              <a:solidFill>
                <a:schemeClr val="tx1">
                  <a:lumMod val="75000"/>
                  <a:lumOff val="25000"/>
                </a:schemeClr>
              </a:solidFill>
              <a:latin typeface="Trebuchet MS" charset="0"/>
              <a:ea typeface="+mn-ea"/>
            </a:endParaRPr>
          </a:p>
          <a:p>
            <a:pPr marL="3175" indent="336550"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To say that I met Nicholas Brisbane over my husband's dead body is not entirely accurate.  Edward, it should be noted, was still twitching upon the floor.</a:t>
            </a:r>
          </a:p>
          <a:p>
            <a:pPr marL="3175" indent="336550"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 stared at him, not quite taking in the fact that he had just collapsed at my feet.  He lay, curled like a question mark, his evening suit ink-black against the white marble of the floor.  He was writhing, his fingers knotted.</a:t>
            </a:r>
          </a:p>
          <a:p>
            <a:pPr marL="3175" indent="336550"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I leaned as close to him as my corset would permit.</a:t>
            </a:r>
          </a:p>
          <a:p>
            <a:pPr marL="3175" indent="336550"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"Edward, we have guests.  Do get up.  If this is some sort of silly prank—"</a:t>
            </a:r>
          </a:p>
          <a:p>
            <a:pPr marL="3175" indent="336550" fontAlgn="auto">
              <a:spcBef>
                <a:spcPct val="0"/>
              </a:spcBef>
              <a:spcAft>
                <a:spcPts val="0"/>
              </a:spcAft>
              <a:buFont typeface="Wingdings 2" charset="0"/>
              <a:buNone/>
              <a:defRPr/>
            </a:pPr>
            <a:r>
              <a:rPr lang="en-US" sz="2200" b="1" dirty="0">
                <a:solidFill>
                  <a:schemeClr val="tx1">
                    <a:lumMod val="75000"/>
                    <a:lumOff val="25000"/>
                  </a:schemeClr>
                </a:solidFill>
                <a:latin typeface="Trebuchet MS" charset="0"/>
                <a:ea typeface="+mn-ea"/>
                <a:cs typeface="+mn-cs"/>
              </a:rPr>
              <a:t>"He is not jesting, my lady.  He is convulsing."</a:t>
            </a:r>
          </a:p>
          <a:p>
            <a:pPr marL="3175" indent="336550" fontAlgn="auto">
              <a:spcAft>
                <a:spcPts val="0"/>
              </a:spcAft>
              <a:buFont typeface="Wingdings" pitchFamily="2" charset="2"/>
              <a:buChar char="v"/>
              <a:defRPr/>
            </a:pPr>
            <a:endParaRPr lang="en-US" sz="2200" b="1" dirty="0">
              <a:solidFill>
                <a:schemeClr val="tx1">
                  <a:lumMod val="75000"/>
                  <a:lumOff val="25000"/>
                </a:schemeClr>
              </a:solidFill>
              <a:latin typeface="Trebuchet MS" charset="0"/>
              <a:ea typeface="+mn-ea"/>
              <a:cs typeface="+mn-cs"/>
            </a:endParaRPr>
          </a:p>
        </p:txBody>
      </p:sp>
      <p:pic>
        <p:nvPicPr>
          <p:cNvPr id="4" name="Picture 3" descr="SilentInTheGrave.jpg"/>
          <p:cNvPicPr>
            <a:picLocks noChangeAspect="1"/>
          </p:cNvPicPr>
          <p:nvPr/>
        </p:nvPicPr>
        <p:blipFill>
          <a:blip r:embed="rId3"/>
          <a:stretch>
            <a:fillRect/>
          </a:stretch>
        </p:blipFill>
        <p:spPr>
          <a:xfrm>
            <a:off x="7748173" y="228600"/>
            <a:ext cx="1308100" cy="20701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05000" y="6096000"/>
            <a:ext cx="4876800" cy="5238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800" dirty="0"/>
              <a:t>Type of Hook – Shock Factor</a:t>
            </a:r>
          </a:p>
        </p:txBody>
      </p:sp>
    </p:spTree>
    <p:extLst>
      <p:ext uri="{BB962C8B-B14F-4D97-AF65-F5344CB8AC3E}">
        <p14:creationId xmlns:p14="http://schemas.microsoft.com/office/powerpoint/2010/main" val="1453388233"/>
      </p:ext>
    </p:extLst>
  </p:cSld>
  <p:clrMapOvr>
    <a:masterClrMapping/>
  </p:clrMapOvr>
  <mc:AlternateContent xmlns:mc="http://schemas.openxmlformats.org/markup-compatibility/2006" xmlns:p14="http://schemas.microsoft.com/office/powerpoint/2010/main">
    <mc:Choice Requires="p14">
      <p:transition p14:dur="0" advClick="0" advTm="40000"/>
    </mc:Choice>
    <mc:Fallback xmlns="">
      <p:transition advClick="0" advTm="4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43000"/>
          </a:xfrm>
        </p:spPr>
        <p:txBody>
          <a:bodyPr rtlCol="0">
            <a:normAutofit fontScale="90000"/>
          </a:bodyPr>
          <a:lstStyle/>
          <a:p>
            <a:pPr fontAlgn="auto">
              <a:spcAft>
                <a:spcPts val="0"/>
              </a:spcAft>
              <a:defRPr/>
            </a:pPr>
            <a:r>
              <a:rPr lang="en-US" dirty="0" err="1">
                <a:solidFill>
                  <a:srgbClr val="663366"/>
                </a:solidFill>
                <a:ea typeface="+mj-ea"/>
                <a:cs typeface="+mj-cs"/>
              </a:rPr>
              <a:t>Omnicient</a:t>
            </a:r>
            <a:br>
              <a:rPr lang="en-US" dirty="0">
                <a:solidFill>
                  <a:srgbClr val="663366"/>
                </a:solidFill>
                <a:ea typeface="+mj-ea"/>
                <a:cs typeface="+mj-cs"/>
              </a:rPr>
            </a:br>
            <a:r>
              <a:rPr lang="en-US" sz="3100" dirty="0">
                <a:solidFill>
                  <a:srgbClr val="663366"/>
                </a:solidFill>
                <a:ea typeface="+mj-ea"/>
                <a:cs typeface="+mj-cs"/>
              </a:rPr>
              <a:t>Wicked: The life and Times of the Wicked Witch of the west by Gregory Maguire</a:t>
            </a:r>
            <a:endParaRPr lang="en-US" dirty="0">
              <a:solidFill>
                <a:srgbClr val="663366"/>
              </a:solidFill>
              <a:ea typeface="+mj-ea"/>
              <a:cs typeface="+mj-cs"/>
            </a:endParaRPr>
          </a:p>
        </p:txBody>
      </p:sp>
      <p:sp>
        <p:nvSpPr>
          <p:cNvPr id="14339" name="Content Placeholder 2"/>
          <p:cNvSpPr>
            <a:spLocks noGrp="1"/>
          </p:cNvSpPr>
          <p:nvPr>
            <p:ph idx="1"/>
          </p:nvPr>
        </p:nvSpPr>
        <p:spPr>
          <a:xfrm>
            <a:off x="228600" y="1676400"/>
            <a:ext cx="7162800" cy="4724400"/>
          </a:xfrm>
        </p:spPr>
        <p:txBody>
          <a:bodyPr rtlCol="0">
            <a:normAutofit/>
          </a:bodyPr>
          <a:lstStyle/>
          <a:p>
            <a:pPr marL="0" lvl="1" indent="339725" fontAlgn="auto">
              <a:spcAft>
                <a:spcPts val="0"/>
              </a:spcAft>
              <a:buClr>
                <a:schemeClr val="bg1">
                  <a:lumMod val="65000"/>
                </a:schemeClr>
              </a:buClr>
              <a:buFont typeface="Wingdings 2" charset="0"/>
              <a:buNone/>
              <a:defRPr/>
            </a:pPr>
            <a:r>
              <a:rPr lang="en-US" sz="1600" b="1" i="1" dirty="0">
                <a:solidFill>
                  <a:schemeClr val="tx1">
                    <a:lumMod val="75000"/>
                    <a:lumOff val="25000"/>
                  </a:schemeClr>
                </a:solidFill>
                <a:latin typeface="Trebuchet MS" charset="0"/>
                <a:ea typeface="+mn-ea"/>
              </a:rPr>
              <a:t>On the Yellow Brick Road</a:t>
            </a:r>
          </a:p>
          <a:p>
            <a:pPr marL="0" indent="339725" fontAlgn="auto">
              <a:spcAft>
                <a:spcPts val="0"/>
              </a:spcAft>
              <a:buFont typeface="Wingdings 2" charset="0"/>
              <a:buNone/>
              <a:defRPr/>
            </a:pPr>
            <a:r>
              <a:rPr lang="en-US" b="1" dirty="0">
                <a:solidFill>
                  <a:schemeClr val="tx1">
                    <a:lumMod val="75000"/>
                    <a:lumOff val="25000"/>
                  </a:schemeClr>
                </a:solidFill>
                <a:latin typeface="Trebuchet MS" charset="0"/>
                <a:ea typeface="+mn-ea"/>
                <a:cs typeface="+mn-cs"/>
              </a:rPr>
              <a:t>A mile above Oz, the Witch balanced on the wind's forward edge, as if she were a green fleck of the land itself, flung up and sent wheeling away by the turbulent air.  White and purple summer thunderheads mounded around her.  Below, the Yellow Brick Road looped back on itself, like a relaxed noose.  Though winter storms and the crowbars of agitators had torn up the road, still it led, relentlessly, to the Emerald City.  The Witch could see the companions trudging along, maneuvering around the buckled sections, skirting trenches, skipping when the way was clear.  They seemed oblivious of their fate.  But it was not up to the Witch to enlighten them.</a:t>
            </a:r>
          </a:p>
          <a:p>
            <a:pPr marL="0" indent="339725" fontAlgn="auto">
              <a:spcAft>
                <a:spcPts val="0"/>
              </a:spcAft>
              <a:buFont typeface="Wingdings 2" charset="0"/>
              <a:buNone/>
              <a:defRPr/>
            </a:pPr>
            <a:endParaRPr lang="en-US" b="1" dirty="0">
              <a:solidFill>
                <a:schemeClr val="tx1">
                  <a:lumMod val="75000"/>
                  <a:lumOff val="25000"/>
                </a:schemeClr>
              </a:solidFill>
              <a:latin typeface="Trebuchet MS" charset="0"/>
              <a:ea typeface="+mn-ea"/>
              <a:cs typeface="+mn-cs"/>
            </a:endParaRPr>
          </a:p>
        </p:txBody>
      </p:sp>
      <p:pic>
        <p:nvPicPr>
          <p:cNvPr id="4" name="Picture 3" descr="Wicked.jpg"/>
          <p:cNvPicPr>
            <a:picLocks noChangeAspect="1"/>
          </p:cNvPicPr>
          <p:nvPr/>
        </p:nvPicPr>
        <p:blipFill>
          <a:blip r:embed="rId3"/>
          <a:stretch>
            <a:fillRect/>
          </a:stretch>
        </p:blipFill>
        <p:spPr>
          <a:xfrm>
            <a:off x="7383462" y="228600"/>
            <a:ext cx="1539875" cy="232886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371600" y="6172200"/>
            <a:ext cx="5791200" cy="5238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defRPr/>
            </a:pPr>
            <a:r>
              <a:rPr lang="en-US" sz="2800" dirty="0"/>
              <a:t>Type of Hook – Ending Prediction</a:t>
            </a:r>
          </a:p>
        </p:txBody>
      </p:sp>
    </p:spTree>
    <p:extLst>
      <p:ext uri="{BB962C8B-B14F-4D97-AF65-F5344CB8AC3E}">
        <p14:creationId xmlns:p14="http://schemas.microsoft.com/office/powerpoint/2010/main" val="649118623"/>
      </p:ext>
    </p:extLst>
  </p:cSld>
  <p:clrMapOvr>
    <a:masterClrMapping/>
  </p:clrMapOvr>
  <mc:AlternateContent xmlns:mc="http://schemas.openxmlformats.org/markup-compatibility/2006" xmlns:p14="http://schemas.microsoft.com/office/powerpoint/2010/main">
    <mc:Choice Requires="p14">
      <p:transition p14:dur="0" advClick="0" advTm="40000"/>
    </mc:Choice>
    <mc:Fallback xmlns="">
      <p:transition advClick="0" advTm="4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725488" y="76200"/>
            <a:ext cx="6589712" cy="1143000"/>
          </a:xfrm>
        </p:spPr>
        <p:txBody>
          <a:bodyPr/>
          <a:lstStyle/>
          <a:p>
            <a:r>
              <a:rPr lang="en-US">
                <a:latin typeface="Calisto MT" charset="0"/>
              </a:rPr>
              <a:t>Third Person</a:t>
            </a:r>
            <a:br>
              <a:rPr lang="en-US">
                <a:latin typeface="Calisto MT" charset="0"/>
              </a:rPr>
            </a:br>
            <a:r>
              <a:rPr lang="en-US" sz="3200">
                <a:latin typeface="Calisto MT" charset="0"/>
              </a:rPr>
              <a:t>Game of Fear by Robin Perini (2014)</a:t>
            </a:r>
          </a:p>
        </p:txBody>
      </p:sp>
      <p:sp>
        <p:nvSpPr>
          <p:cNvPr id="13314" name="Content Placeholder 2"/>
          <p:cNvSpPr>
            <a:spLocks noGrp="1"/>
          </p:cNvSpPr>
          <p:nvPr>
            <p:ph idx="1"/>
          </p:nvPr>
        </p:nvSpPr>
        <p:spPr>
          <a:xfrm>
            <a:off x="152400" y="1752600"/>
            <a:ext cx="7391400" cy="4495800"/>
          </a:xfrm>
        </p:spPr>
        <p:txBody>
          <a:bodyPr/>
          <a:lstStyle/>
          <a:p>
            <a:pPr marL="0" indent="457200">
              <a:lnSpc>
                <a:spcPct val="110000"/>
              </a:lnSpc>
              <a:spcBef>
                <a:spcPct val="0"/>
              </a:spcBef>
              <a:buFont typeface="Wingdings" charset="0"/>
              <a:buNone/>
            </a:pPr>
            <a:r>
              <a:rPr lang="en-US" dirty="0">
                <a:latin typeface="Calisto MT" charset="0"/>
              </a:rPr>
              <a:t>“</a:t>
            </a:r>
            <a:r>
              <a:rPr lang="en-US" altLang="ja-JP" dirty="0">
                <a:latin typeface="Calisto MT" charset="0"/>
              </a:rPr>
              <a:t>You</a:t>
            </a:r>
            <a:r>
              <a:rPr lang="en-US" dirty="0">
                <a:latin typeface="Calisto MT" charset="0"/>
              </a:rPr>
              <a:t>’</a:t>
            </a:r>
            <a:r>
              <a:rPr lang="en-US" altLang="ja-JP" dirty="0">
                <a:latin typeface="Calisto MT" charset="0"/>
              </a:rPr>
              <a:t>ve figured it out already, haven</a:t>
            </a:r>
            <a:r>
              <a:rPr lang="en-US" dirty="0">
                <a:latin typeface="Calisto MT" charset="0"/>
              </a:rPr>
              <a:t>’</a:t>
            </a:r>
            <a:r>
              <a:rPr lang="en-US" altLang="ja-JP" dirty="0">
                <a:latin typeface="Calisto MT" charset="0"/>
              </a:rPr>
              <a:t>t you, Zach?</a:t>
            </a:r>
            <a:r>
              <a:rPr lang="en-US" dirty="0">
                <a:latin typeface="Calisto MT" charset="0"/>
              </a:rPr>
              <a:t>”</a:t>
            </a:r>
            <a:r>
              <a:rPr lang="en-US" altLang="ja-JP" dirty="0">
                <a:latin typeface="Calisto MT" charset="0"/>
              </a:rPr>
              <a:t> </a:t>
            </a:r>
          </a:p>
          <a:p>
            <a:pPr marL="0" indent="457200">
              <a:lnSpc>
                <a:spcPct val="110000"/>
              </a:lnSpc>
              <a:spcBef>
                <a:spcPct val="0"/>
              </a:spcBef>
              <a:buFont typeface="Wingdings" charset="0"/>
              <a:buNone/>
            </a:pPr>
            <a:r>
              <a:rPr lang="en-US" dirty="0">
                <a:latin typeface="Calisto MT" charset="0"/>
              </a:rPr>
              <a:t>The excrement-flinging fan was winding up now. </a:t>
            </a:r>
          </a:p>
          <a:p>
            <a:pPr marL="0" indent="457200">
              <a:lnSpc>
                <a:spcPct val="110000"/>
              </a:lnSpc>
              <a:spcBef>
                <a:spcPct val="0"/>
              </a:spcBef>
              <a:buFont typeface="Wingdings" charset="0"/>
              <a:buNone/>
            </a:pPr>
            <a:r>
              <a:rPr lang="en-US" dirty="0">
                <a:latin typeface="Calisto MT" charset="0"/>
              </a:rPr>
              <a:t>“</a:t>
            </a:r>
            <a:r>
              <a:rPr lang="en-US" altLang="ja-JP" dirty="0">
                <a:latin typeface="Calisto MT" charset="0"/>
              </a:rPr>
              <a:t>Spell it out for me. I</a:t>
            </a:r>
            <a:r>
              <a:rPr lang="en-US" dirty="0">
                <a:latin typeface="Calisto MT" charset="0"/>
              </a:rPr>
              <a:t>’</a:t>
            </a:r>
            <a:r>
              <a:rPr lang="en-US" altLang="ja-JP" dirty="0">
                <a:latin typeface="Calisto MT" charset="0"/>
              </a:rPr>
              <a:t>m feeling a little slow.</a:t>
            </a:r>
            <a:r>
              <a:rPr lang="en-US" dirty="0">
                <a:latin typeface="Calisto MT" charset="0"/>
              </a:rPr>
              <a:t>”</a:t>
            </a:r>
            <a:r>
              <a:rPr lang="en-US" altLang="ja-JP" dirty="0">
                <a:latin typeface="Calisto MT" charset="0"/>
              </a:rPr>
              <a:t> </a:t>
            </a:r>
          </a:p>
          <a:p>
            <a:pPr marL="0" indent="457200">
              <a:lnSpc>
                <a:spcPct val="110000"/>
              </a:lnSpc>
              <a:spcBef>
                <a:spcPct val="0"/>
              </a:spcBef>
              <a:buFont typeface="Wingdings" charset="0"/>
              <a:buNone/>
            </a:pPr>
            <a:r>
              <a:rPr lang="en-US" dirty="0">
                <a:latin typeface="Calisto MT" charset="0"/>
              </a:rPr>
              <a:t>Whitney paled, then raised her chin. “Somehow I doubt that.” She clicked her seat belt into place. “I’m your half sister,” she said, her tone professional. “And before you ask, I’ll tell you everything I know. Your parents separated for a short while. Your father got drunk, took my mother to bed one time, and I’m the result. Now that that little turd has been dropped into the punch bowl, we have more important things to worry about. Can we talk about Winslow?”</a:t>
            </a:r>
          </a:p>
          <a:p>
            <a:pPr marL="0" indent="457200">
              <a:lnSpc>
                <a:spcPct val="110000"/>
              </a:lnSpc>
              <a:spcBef>
                <a:spcPct val="0"/>
              </a:spcBef>
              <a:buFont typeface="Wingdings" charset="0"/>
              <a:buNone/>
            </a:pPr>
            <a:r>
              <a:rPr lang="en-US" dirty="0">
                <a:latin typeface="Trebuchet MS" charset="0"/>
                <a:cs typeface="Trebuchet MS" charset="0"/>
              </a:rPr>
              <a:t> </a:t>
            </a:r>
          </a:p>
        </p:txBody>
      </p:sp>
      <p:sp>
        <p:nvSpPr>
          <p:cNvPr id="5" name="TextBox 4"/>
          <p:cNvSpPr txBox="1"/>
          <p:nvPr/>
        </p:nvSpPr>
        <p:spPr>
          <a:xfrm>
            <a:off x="381000" y="6248400"/>
            <a:ext cx="8382000" cy="5238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800" dirty="0"/>
              <a:t>Type of Hook – Shock Factor, Ending Question</a:t>
            </a:r>
          </a:p>
        </p:txBody>
      </p:sp>
      <p:pic>
        <p:nvPicPr>
          <p:cNvPr id="7" name="Picture 1" descr="GameofFear_FrontCover_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76200"/>
            <a:ext cx="1384300"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8258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p:txBody>
          <a:bodyPr/>
          <a:lstStyle/>
          <a:p>
            <a:r>
              <a:rPr lang="en-US">
                <a:latin typeface="Calisto MT" charset="0"/>
              </a:rPr>
              <a:t>Is this a hook?</a:t>
            </a:r>
          </a:p>
        </p:txBody>
      </p:sp>
      <p:sp>
        <p:nvSpPr>
          <p:cNvPr id="5" name="Content Placeholder 4"/>
          <p:cNvSpPr>
            <a:spLocks noGrp="1"/>
          </p:cNvSpPr>
          <p:nvPr>
            <p:ph idx="1"/>
          </p:nvPr>
        </p:nvSpPr>
        <p:spPr>
          <a:xfrm>
            <a:off x="685800" y="2286000"/>
            <a:ext cx="7691438" cy="3365500"/>
          </a:xfrm>
        </p:spPr>
        <p:txBody>
          <a:bodyPr rtlCol="0">
            <a:normAutofit/>
          </a:bodyPr>
          <a:lstStyle/>
          <a:p>
            <a:pPr marL="0" indent="0" algn="ctr" fontAlgn="auto">
              <a:spcAft>
                <a:spcPts val="0"/>
              </a:spcAft>
              <a:buFont typeface="Wingdings" pitchFamily="2" charset="2"/>
              <a:buNone/>
              <a:defRPr/>
            </a:pPr>
            <a:r>
              <a:rPr lang="en-US" sz="4800" dirty="0">
                <a:solidFill>
                  <a:schemeClr val="tx1">
                    <a:lumMod val="75000"/>
                    <a:lumOff val="25000"/>
                  </a:schemeClr>
                </a:solidFill>
                <a:latin typeface="Arial" charset="0"/>
                <a:ea typeface="+mn-ea"/>
                <a:cs typeface="+mn-cs"/>
              </a:rPr>
              <a:t>It was a cold and rainy day. Lyssa </a:t>
            </a:r>
            <a:r>
              <a:rPr lang="en-US" sz="4800" dirty="0" err="1">
                <a:solidFill>
                  <a:schemeClr val="tx1">
                    <a:lumMod val="75000"/>
                    <a:lumOff val="25000"/>
                  </a:schemeClr>
                </a:solidFill>
                <a:latin typeface="Arial" charset="0"/>
                <a:ea typeface="+mn-ea"/>
                <a:cs typeface="+mn-cs"/>
              </a:rPr>
              <a:t>Cafferty</a:t>
            </a:r>
            <a:r>
              <a:rPr lang="en-US" sz="4800" dirty="0">
                <a:solidFill>
                  <a:schemeClr val="tx1">
                    <a:lumMod val="75000"/>
                    <a:lumOff val="25000"/>
                  </a:schemeClr>
                </a:solidFill>
                <a:latin typeface="Arial" charset="0"/>
                <a:ea typeface="+mn-ea"/>
                <a:cs typeface="+mn-cs"/>
              </a:rPr>
              <a:t> walked down the street going home for the evening.</a:t>
            </a:r>
          </a:p>
          <a:p>
            <a:pPr algn="ctr" fontAlgn="auto">
              <a:spcAft>
                <a:spcPts val="0"/>
              </a:spcAft>
              <a:buFont typeface="Wingdings" pitchFamily="2" charset="2"/>
              <a:buChar char="v"/>
              <a:defRPr/>
            </a:pPr>
            <a:endParaRPr lang="en-US"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340114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98474" y="381000"/>
            <a:ext cx="7556313" cy="1116106"/>
          </a:xfrm>
        </p:spPr>
        <p:txBody>
          <a:bodyPr>
            <a:noAutofit/>
          </a:bodyPr>
          <a:lstStyle/>
          <a:p>
            <a:pPr eaLnBrk="1" hangingPunct="1"/>
            <a:r>
              <a:rPr lang="en-US" dirty="0">
                <a:latin typeface="Trebuchet MS" charset="0"/>
              </a:rPr>
              <a:t>Take What You Want</a:t>
            </a:r>
            <a:br>
              <a:rPr lang="en-US" dirty="0">
                <a:latin typeface="Trebuchet MS" charset="0"/>
              </a:rPr>
            </a:br>
            <a:r>
              <a:rPr lang="en-US" dirty="0">
                <a:latin typeface="Trebuchet MS" charset="0"/>
              </a:rPr>
              <a:t>			  …and Leave the Rest</a:t>
            </a:r>
          </a:p>
        </p:txBody>
      </p:sp>
      <p:sp>
        <p:nvSpPr>
          <p:cNvPr id="17410" name="Rectangle 3"/>
          <p:cNvSpPr>
            <a:spLocks noGrp="1" noChangeArrowheads="1"/>
          </p:cNvSpPr>
          <p:nvPr>
            <p:ph idx="1"/>
          </p:nvPr>
        </p:nvSpPr>
        <p:spPr>
          <a:xfrm>
            <a:off x="152400" y="1524000"/>
            <a:ext cx="6324600" cy="5105400"/>
          </a:xfrm>
        </p:spPr>
        <p:txBody>
          <a:bodyPr>
            <a:noAutofit/>
          </a:bodyPr>
          <a:lstStyle/>
          <a:p>
            <a:pPr marL="109538" indent="0" eaLnBrk="1" hangingPunct="1">
              <a:buFont typeface="Georgia" charset="0"/>
              <a:buNone/>
            </a:pPr>
            <a:r>
              <a:rPr lang="en-US" sz="2800" dirty="0">
                <a:latin typeface="Georgia" charset="0"/>
              </a:rPr>
              <a:t>What a writer </a:t>
            </a:r>
            <a:r>
              <a:rPr lang="en-US" sz="2800" i="1" dirty="0">
                <a:latin typeface="Georgia" charset="0"/>
              </a:rPr>
              <a:t>… "wants is a set of rules on what to do and what not to do in writing fiction….when one begins to be persuaded that certain things must never be done in fiction and certain other things must always be done, one has entered the first stage of aesthetic arthritis, the disease that ends in pedantic rigidity and the atrophy of  intuition.“</a:t>
            </a:r>
          </a:p>
          <a:p>
            <a:pPr marL="109538" indent="0" eaLnBrk="1" hangingPunct="1">
              <a:buFont typeface="Georgia" charset="0"/>
              <a:buNone/>
            </a:pPr>
            <a:r>
              <a:rPr lang="en-US" sz="2800" i="1" dirty="0">
                <a:latin typeface="Georgia" charset="0"/>
              </a:rPr>
              <a:t>     </a:t>
            </a:r>
            <a:r>
              <a:rPr lang="en-US" sz="2800" dirty="0">
                <a:latin typeface="Georgia" charset="0"/>
              </a:rPr>
              <a:t>— John Gardner, The Art of Fiction</a:t>
            </a:r>
          </a:p>
        </p:txBody>
      </p:sp>
      <p:pic>
        <p:nvPicPr>
          <p:cNvPr id="4" name="Picture 3" descr="easy.jpg"/>
          <p:cNvPicPr>
            <a:picLocks noChangeAspect="1"/>
          </p:cNvPicPr>
          <p:nvPr/>
        </p:nvPicPr>
        <p:blipFill>
          <a:blip r:embed="rId3"/>
          <a:stretch>
            <a:fillRect/>
          </a:stretch>
        </p:blipFill>
        <p:spPr>
          <a:xfrm>
            <a:off x="6477000" y="2667000"/>
            <a:ext cx="2286000" cy="2286000"/>
          </a:xfrm>
          <a:prstGeom prst="round2DiagRect">
            <a:avLst>
              <a:gd name="adj1" fmla="val 16667"/>
              <a:gd name="adj2" fmla="val 0"/>
            </a:avLst>
          </a:prstGeom>
          <a:ln w="88900" cap="sq">
            <a:solidFill>
              <a:schemeClr val="accent1">
                <a:lumMod val="75000"/>
              </a:schemeClr>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400">
                <a:latin typeface="Arial" charset="0"/>
              </a:rPr>
              <a:t>Suspense Through Words</a:t>
            </a:r>
          </a:p>
        </p:txBody>
      </p:sp>
      <p:sp>
        <p:nvSpPr>
          <p:cNvPr id="21506" name="Content Placeholder 2"/>
          <p:cNvSpPr>
            <a:spLocks noGrp="1"/>
          </p:cNvSpPr>
          <p:nvPr>
            <p:ph idx="1"/>
          </p:nvPr>
        </p:nvSpPr>
        <p:spPr/>
        <p:txBody>
          <a:bodyPr/>
          <a:lstStyle/>
          <a:p>
            <a:pPr eaLnBrk="1" hangingPunct="1"/>
            <a:r>
              <a:rPr lang="en-US" i="1">
                <a:latin typeface="Arial" charset="0"/>
              </a:rPr>
              <a:t>“Don’t tell me the moon is shining; show me the glint of light on broken glass.” –Anton Chekhov</a:t>
            </a:r>
            <a:endParaRPr lang="en-US">
              <a:latin typeface="Arial" charset="0"/>
            </a:endParaRPr>
          </a:p>
          <a:p>
            <a:pPr eaLnBrk="1" hangingPunct="1"/>
            <a:endParaRPr lang="en-US">
              <a:latin typeface="Arial" charset="0"/>
            </a:endParaRPr>
          </a:p>
          <a:p>
            <a:pPr eaLnBrk="1" hangingPunct="1"/>
            <a:r>
              <a:rPr lang="en-US" i="1">
                <a:latin typeface="Arial" charset="0"/>
              </a:rPr>
              <a:t>“The difference between the right word and the almost right word is the difference between lightning and a lightning bug.” – Mark Twain</a:t>
            </a:r>
            <a:r>
              <a:rPr lang="en-US">
                <a:latin typeface="Arial" charset="0"/>
              </a:rPr>
              <a:t> </a:t>
            </a:r>
          </a:p>
        </p:txBody>
      </p:sp>
    </p:spTree>
    <p:extLst>
      <p:ext uri="{BB962C8B-B14F-4D97-AF65-F5344CB8AC3E}">
        <p14:creationId xmlns:p14="http://schemas.microsoft.com/office/powerpoint/2010/main" val="347993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0"/>
            <a:ext cx="7239000" cy="1143000"/>
          </a:xfrm>
        </p:spPr>
        <p:txBody>
          <a:bodyPr/>
          <a:lstStyle/>
          <a:p>
            <a:r>
              <a:rPr lang="en-US" sz="3800">
                <a:latin typeface="Arial" charset="0"/>
              </a:rPr>
              <a:t>Secret Obsession (August 2014)</a:t>
            </a:r>
          </a:p>
        </p:txBody>
      </p:sp>
      <p:sp>
        <p:nvSpPr>
          <p:cNvPr id="14338" name="Content Placeholder 2"/>
          <p:cNvSpPr>
            <a:spLocks noGrp="1"/>
          </p:cNvSpPr>
          <p:nvPr>
            <p:ph idx="1"/>
          </p:nvPr>
        </p:nvSpPr>
        <p:spPr>
          <a:xfrm>
            <a:off x="76200" y="914400"/>
            <a:ext cx="8610600" cy="5334000"/>
          </a:xfrm>
        </p:spPr>
        <p:txBody>
          <a:bodyPr>
            <a:noAutofit/>
          </a:bodyPr>
          <a:lstStyle/>
          <a:p>
            <a:pPr marL="0" indent="460375">
              <a:buFontTx/>
              <a:buNone/>
            </a:pPr>
            <a:r>
              <a:rPr lang="en-US" sz="2800" dirty="0">
                <a:latin typeface="Arial" charset="0"/>
              </a:rPr>
              <a:t>The sting of frozen rain pricked </a:t>
            </a:r>
            <a:br>
              <a:rPr lang="en-US" sz="2800" dirty="0">
                <a:latin typeface="Arial" charset="0"/>
              </a:rPr>
            </a:br>
            <a:r>
              <a:rPr lang="en-US" sz="2800" dirty="0">
                <a:latin typeface="Arial" charset="0"/>
              </a:rPr>
              <a:t>Lyssa Cafferty’s cheeks, another attack she </a:t>
            </a:r>
            <a:br>
              <a:rPr lang="en-US" sz="2800" dirty="0">
                <a:latin typeface="Arial" charset="0"/>
              </a:rPr>
            </a:br>
            <a:r>
              <a:rPr lang="en-US" sz="2800" dirty="0">
                <a:latin typeface="Arial" charset="0"/>
              </a:rPr>
              <a:t>couldn’t prevent. She hurried from the </a:t>
            </a:r>
            <a:br>
              <a:rPr lang="en-US" sz="2800" dirty="0">
                <a:latin typeface="Arial" charset="0"/>
              </a:rPr>
            </a:br>
            <a:r>
              <a:rPr lang="en-US" sz="2800" dirty="0">
                <a:latin typeface="Arial" charset="0"/>
              </a:rPr>
              <a:t>L station toward her small Chicago </a:t>
            </a:r>
            <a:br>
              <a:rPr lang="en-US" sz="2800" dirty="0">
                <a:latin typeface="Arial" charset="0"/>
              </a:rPr>
            </a:br>
            <a:r>
              <a:rPr lang="en-US" sz="2800" dirty="0">
                <a:latin typeface="Arial" charset="0"/>
              </a:rPr>
              <a:t>apartment. If only she could pull her hood over </a:t>
            </a:r>
            <a:br>
              <a:rPr lang="en-US" sz="2800" dirty="0">
                <a:latin typeface="Arial" charset="0"/>
              </a:rPr>
            </a:br>
            <a:r>
              <a:rPr lang="en-US" sz="2800" dirty="0">
                <a:latin typeface="Arial" charset="0"/>
              </a:rPr>
              <a:t>her head, duck down and avoid the piercing needles of ice on her face, but then she’d lose her peripheral vision.</a:t>
            </a:r>
          </a:p>
          <a:p>
            <a:pPr marL="0" indent="460375">
              <a:buFontTx/>
              <a:buNone/>
            </a:pPr>
            <a:r>
              <a:rPr lang="en-US" sz="2800" dirty="0">
                <a:latin typeface="Arial" charset="0"/>
              </a:rPr>
              <a:t>She couldn’t afford to allow comfort to trump safety.</a:t>
            </a:r>
            <a:br>
              <a:rPr lang="en-US" sz="2800" dirty="0">
                <a:latin typeface="Arial" charset="0"/>
              </a:rPr>
            </a:br>
            <a:endParaRPr lang="en-US" sz="900" dirty="0">
              <a:latin typeface="Arial" charset="0"/>
            </a:endParaRPr>
          </a:p>
          <a:p>
            <a:pPr marL="0" indent="460375">
              <a:buFontTx/>
              <a:buNone/>
            </a:pPr>
            <a:r>
              <a:rPr lang="en-US" sz="2800" dirty="0">
                <a:latin typeface="Arial" charset="0"/>
              </a:rPr>
              <a:t>Not now. Not ever.</a:t>
            </a:r>
          </a:p>
        </p:txBody>
      </p:sp>
      <p:pic>
        <p:nvPicPr>
          <p:cNvPr id="14339" name="Picture 2" descr="SecretObsession-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76200"/>
            <a:ext cx="1752600" cy="277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6200" y="2209800"/>
            <a:ext cx="6400800" cy="461010"/>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7" name="Rectangle 6"/>
          <p:cNvSpPr/>
          <p:nvPr/>
        </p:nvSpPr>
        <p:spPr>
          <a:xfrm>
            <a:off x="7315200" y="0"/>
            <a:ext cx="1828800" cy="2819400"/>
          </a:xfrm>
          <a:prstGeom prst="rect">
            <a:avLst/>
          </a:prstGeom>
        </p:spPr>
        <p:style>
          <a:lnRef idx="2">
            <a:schemeClr val="dk1"/>
          </a:lnRef>
          <a:fillRef idx="1">
            <a:schemeClr val="lt1"/>
          </a:fillRef>
          <a:effectRef idx="0">
            <a:schemeClr val="dk1"/>
          </a:effectRef>
          <a:fontRef idx="minor">
            <a:schemeClr val="dk1"/>
          </a:fontRef>
        </p:style>
        <p:txBody>
          <a:bodyPr lIns="182880" anchor="ctr"/>
          <a:lstStyle/>
          <a:p>
            <a:pPr>
              <a:defRPr/>
            </a:pPr>
            <a:r>
              <a:rPr lang="en-US" sz="2400" b="1" dirty="0">
                <a:solidFill>
                  <a:schemeClr val="tx1"/>
                </a:solidFill>
              </a:rPr>
              <a:t>S</a:t>
            </a:r>
            <a:r>
              <a:rPr lang="en-US" sz="2000" dirty="0">
                <a:solidFill>
                  <a:srgbClr val="FF0000"/>
                </a:solidFill>
              </a:rPr>
              <a:t>pecificity</a:t>
            </a:r>
          </a:p>
          <a:p>
            <a:pPr>
              <a:defRPr/>
            </a:pPr>
            <a:r>
              <a:rPr lang="en-US" sz="2400" b="1" dirty="0">
                <a:solidFill>
                  <a:srgbClr val="000066"/>
                </a:solidFill>
              </a:rPr>
              <a:t>P</a:t>
            </a:r>
            <a:r>
              <a:rPr lang="en-US" sz="2000" dirty="0">
                <a:solidFill>
                  <a:srgbClr val="0000FF"/>
                </a:solidFill>
              </a:rPr>
              <a:t>ower Words</a:t>
            </a:r>
          </a:p>
          <a:p>
            <a:pPr>
              <a:defRPr/>
            </a:pPr>
            <a:r>
              <a:rPr lang="en-US" sz="2400" b="1" dirty="0">
                <a:solidFill>
                  <a:srgbClr val="000066"/>
                </a:solidFill>
              </a:rPr>
              <a:t>I</a:t>
            </a:r>
            <a:r>
              <a:rPr lang="en-US" sz="2000" dirty="0">
                <a:solidFill>
                  <a:srgbClr val="008000"/>
                </a:solidFill>
              </a:rPr>
              <a:t>magery</a:t>
            </a:r>
          </a:p>
          <a:p>
            <a:pPr>
              <a:defRPr/>
            </a:pPr>
            <a:r>
              <a:rPr lang="en-US" sz="2400" b="1" dirty="0">
                <a:solidFill>
                  <a:srgbClr val="000066"/>
                </a:solidFill>
              </a:rPr>
              <a:t>C</a:t>
            </a:r>
            <a:r>
              <a:rPr lang="en-US" sz="2000" dirty="0">
                <a:solidFill>
                  <a:srgbClr val="800080"/>
                </a:solidFill>
              </a:rPr>
              <a:t>ompelling    </a:t>
            </a:r>
            <a:br>
              <a:rPr lang="en-US" sz="2000" dirty="0">
                <a:solidFill>
                  <a:srgbClr val="800080"/>
                </a:solidFill>
              </a:rPr>
            </a:br>
            <a:r>
              <a:rPr lang="en-US" sz="2000" dirty="0">
                <a:solidFill>
                  <a:srgbClr val="800080"/>
                </a:solidFill>
              </a:rPr>
              <a:t>   Dialogue</a:t>
            </a:r>
          </a:p>
          <a:p>
            <a:pPr>
              <a:defRPr/>
            </a:pPr>
            <a:r>
              <a:rPr lang="en-US" sz="2400" b="1" dirty="0">
                <a:solidFill>
                  <a:srgbClr val="000066"/>
                </a:solidFill>
              </a:rPr>
              <a:t>E</a:t>
            </a:r>
            <a:r>
              <a:rPr lang="en-US" sz="2000" dirty="0">
                <a:solidFill>
                  <a:srgbClr val="996633"/>
                </a:solidFill>
              </a:rPr>
              <a:t>nd Hooks</a:t>
            </a:r>
          </a:p>
          <a:p>
            <a:pPr>
              <a:defRPr/>
            </a:pPr>
            <a:r>
              <a:rPr lang="en-US" sz="2400" b="1" dirty="0">
                <a:solidFill>
                  <a:srgbClr val="000066"/>
                </a:solidFill>
              </a:rPr>
              <a:t>D</a:t>
            </a:r>
            <a:r>
              <a:rPr lang="en-US" sz="2000" dirty="0">
                <a:solidFill>
                  <a:srgbClr val="FF00FF"/>
                </a:solidFill>
              </a:rPr>
              <a:t>eep POV</a:t>
            </a:r>
          </a:p>
        </p:txBody>
      </p:sp>
      <p:sp>
        <p:nvSpPr>
          <p:cNvPr id="8" name="Rectangle 7"/>
          <p:cNvSpPr/>
          <p:nvPr/>
        </p:nvSpPr>
        <p:spPr>
          <a:xfrm>
            <a:off x="76200" y="5791200"/>
            <a:ext cx="4114800" cy="533400"/>
          </a:xfrm>
          <a:prstGeom prst="rect">
            <a:avLst/>
          </a:prstGeom>
          <a:noFill/>
          <a:ln w="28575" cmpd="sng">
            <a:solidFill>
              <a:srgbClr val="99663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9" name="Rectangle 8"/>
          <p:cNvSpPr/>
          <p:nvPr/>
        </p:nvSpPr>
        <p:spPr>
          <a:xfrm>
            <a:off x="4038600" y="1390650"/>
            <a:ext cx="3048000" cy="381000"/>
          </a:xfrm>
          <a:prstGeom prst="rect">
            <a:avLst/>
          </a:prstGeom>
          <a:noFill/>
          <a:ln w="28575" cmpd="sng">
            <a:solidFill>
              <a:srgbClr val="FF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0" name="Rectangle 9"/>
          <p:cNvSpPr/>
          <p:nvPr/>
        </p:nvSpPr>
        <p:spPr>
          <a:xfrm>
            <a:off x="114300" y="4654643"/>
            <a:ext cx="8534400" cy="838200"/>
          </a:xfrm>
          <a:prstGeom prst="rect">
            <a:avLst/>
          </a:prstGeom>
          <a:noFill/>
          <a:ln w="28575" cmpd="sng">
            <a:solidFill>
              <a:srgbClr val="80008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1" name="Rectangle 10"/>
          <p:cNvSpPr/>
          <p:nvPr/>
        </p:nvSpPr>
        <p:spPr>
          <a:xfrm>
            <a:off x="4267200" y="1009650"/>
            <a:ext cx="1371600" cy="381000"/>
          </a:xfrm>
          <a:prstGeom prst="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2" name="Rectangle 11"/>
          <p:cNvSpPr/>
          <p:nvPr/>
        </p:nvSpPr>
        <p:spPr>
          <a:xfrm>
            <a:off x="152400" y="1771650"/>
            <a:ext cx="2667000" cy="433387"/>
          </a:xfrm>
          <a:prstGeom prst="rect">
            <a:avLst/>
          </a:prstGeom>
          <a:noFill/>
          <a:ln w="28575" cmpd="sng">
            <a:solidFill>
              <a:srgbClr val="FF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3" name="Rectangle 12"/>
          <p:cNvSpPr/>
          <p:nvPr/>
        </p:nvSpPr>
        <p:spPr>
          <a:xfrm>
            <a:off x="76200" y="3600450"/>
            <a:ext cx="2895600" cy="357187"/>
          </a:xfrm>
          <a:prstGeom prst="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4" name="Rectangle 13"/>
          <p:cNvSpPr/>
          <p:nvPr/>
        </p:nvSpPr>
        <p:spPr>
          <a:xfrm>
            <a:off x="1295400" y="990600"/>
            <a:ext cx="838200" cy="419100"/>
          </a:xfrm>
          <a:prstGeom prst="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5" name="Rectangle 14"/>
          <p:cNvSpPr/>
          <p:nvPr/>
        </p:nvSpPr>
        <p:spPr>
          <a:xfrm>
            <a:off x="5867400" y="3143250"/>
            <a:ext cx="2667000" cy="365760"/>
          </a:xfrm>
          <a:prstGeom prst="rect">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6" name="Rectangle 15"/>
          <p:cNvSpPr/>
          <p:nvPr/>
        </p:nvSpPr>
        <p:spPr>
          <a:xfrm>
            <a:off x="76200" y="3143250"/>
            <a:ext cx="1524000" cy="441960"/>
          </a:xfrm>
          <a:prstGeom prst="rect">
            <a:avLst/>
          </a:prstGeom>
          <a:noFill/>
          <a:ln w="28575" cmpd="sng">
            <a:solidFill>
              <a:srgbClr val="FF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
        <p:nvSpPr>
          <p:cNvPr id="17" name="Rectangle 16"/>
          <p:cNvSpPr/>
          <p:nvPr/>
        </p:nvSpPr>
        <p:spPr>
          <a:xfrm>
            <a:off x="1905000" y="2762250"/>
            <a:ext cx="6629400" cy="357187"/>
          </a:xfrm>
          <a:prstGeom prst="rect">
            <a:avLst/>
          </a:prstGeom>
          <a:noFill/>
          <a:ln w="28575" cmpd="sng">
            <a:solidFill>
              <a:srgbClr val="FF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28575" cmpd="sng">
                <a:solidFill>
                  <a:schemeClr val="tx1"/>
                </a:solidFill>
              </a:ln>
              <a:noFill/>
            </a:endParaRPr>
          </a:p>
        </p:txBody>
      </p:sp>
    </p:spTree>
    <p:extLst>
      <p:ext uri="{BB962C8B-B14F-4D97-AF65-F5344CB8AC3E}">
        <p14:creationId xmlns:p14="http://schemas.microsoft.com/office/powerpoint/2010/main" val="4006512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2"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3"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xit" presetSubtype="0" fill="hold" grpId="0" nodeType="clickEffect">
                                  <p:stCondLst>
                                    <p:cond delay="0"/>
                                  </p:stCondLst>
                                  <p:childTnLst>
                                    <p:animEffect transition="out" filter="dissolve">
                                      <p:cBhvr>
                                        <p:cTn id="100" dur="500"/>
                                        <p:tgtEl>
                                          <p:spTgt spid="7"/>
                                        </p:tgtEl>
                                      </p:cBhvr>
                                    </p:animEffect>
                                    <p:set>
                                      <p:cBhvr>
                                        <p:cTn id="10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7" grpId="3"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z="4000" dirty="0">
                <a:latin typeface="Arial" charset="0"/>
              </a:rPr>
              <a:t>Hooks and Application of SPICED</a:t>
            </a:r>
          </a:p>
        </p:txBody>
      </p:sp>
      <p:sp>
        <p:nvSpPr>
          <p:cNvPr id="15362" name="Content Placeholder 2"/>
          <p:cNvSpPr>
            <a:spLocks noGrp="1"/>
          </p:cNvSpPr>
          <p:nvPr>
            <p:ph idx="1"/>
          </p:nvPr>
        </p:nvSpPr>
        <p:spPr/>
        <p:txBody>
          <a:bodyPr/>
          <a:lstStyle/>
          <a:p>
            <a:r>
              <a:rPr lang="en-US" dirty="0">
                <a:latin typeface="Arial" charset="0"/>
              </a:rPr>
              <a:t>Openings - Set the tone of your story</a:t>
            </a:r>
          </a:p>
          <a:p>
            <a:r>
              <a:rPr lang="en-US" dirty="0">
                <a:latin typeface="Arial" charset="0"/>
              </a:rPr>
              <a:t>Openings - Set reader expectations</a:t>
            </a:r>
          </a:p>
          <a:p>
            <a:r>
              <a:rPr lang="en-US" dirty="0">
                <a:latin typeface="Arial" charset="0"/>
              </a:rPr>
              <a:t>All - Hook them in and keep them hooked!</a:t>
            </a:r>
          </a:p>
        </p:txBody>
      </p:sp>
      <p:pic>
        <p:nvPicPr>
          <p:cNvPr id="15363" name="Picture 3" descr="MP900430474.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524000"/>
            <a:ext cx="4038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4" descr="MP9003095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22725"/>
            <a:ext cx="1804988"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98258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98474" y="228600"/>
            <a:ext cx="7556313" cy="1116106"/>
          </a:xfrm>
        </p:spPr>
        <p:txBody>
          <a:bodyPr/>
          <a:lstStyle/>
          <a:p>
            <a:pPr>
              <a:lnSpc>
                <a:spcPct val="80000"/>
              </a:lnSpc>
            </a:pPr>
            <a:r>
              <a:rPr lang="en-US" sz="4400" dirty="0">
                <a:latin typeface="Calisto MT" charset="0"/>
              </a:rPr>
              <a:t>Create Characters Readers Care About</a:t>
            </a:r>
          </a:p>
        </p:txBody>
      </p:sp>
      <p:sp>
        <p:nvSpPr>
          <p:cNvPr id="3" name="Content Placeholder 2"/>
          <p:cNvSpPr>
            <a:spLocks noGrp="1"/>
          </p:cNvSpPr>
          <p:nvPr>
            <p:ph idx="1"/>
          </p:nvPr>
        </p:nvSpPr>
        <p:spPr>
          <a:xfrm>
            <a:off x="725488" y="1447800"/>
            <a:ext cx="7693025" cy="4965700"/>
          </a:xfrm>
        </p:spPr>
        <p:txBody>
          <a:bodyPr rtlCol="0">
            <a:noAutofit/>
          </a:bodyPr>
          <a:lstStyle/>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Put them in jeopardy (physical and/or emotional)</a:t>
            </a:r>
          </a:p>
          <a:p>
            <a:pPr lvl="1" fontAlgn="auto">
              <a:spcAft>
                <a:spcPts val="0"/>
              </a:spcAft>
              <a:buClr>
                <a:schemeClr val="bg1">
                  <a:lumMod val="65000"/>
                </a:schemeClr>
              </a:buClr>
              <a:buFont typeface="Wingdings" pitchFamily="2" charset="2"/>
              <a:buChar char="v"/>
              <a:defRPr/>
            </a:pPr>
            <a:r>
              <a:rPr lang="en-US" sz="2000" dirty="0">
                <a:solidFill>
                  <a:schemeClr val="tx1">
                    <a:lumMod val="75000"/>
                    <a:lumOff val="25000"/>
                  </a:schemeClr>
                </a:solidFill>
                <a:latin typeface="Arial" panose="020B0604020202020204" pitchFamily="34" charset="0"/>
                <a:cs typeface="Arial" panose="020B0604020202020204" pitchFamily="34" charset="0"/>
              </a:rPr>
              <a:t>Make it personal (not just a world in danger, Grandma lives there)</a:t>
            </a:r>
          </a:p>
          <a:p>
            <a:pPr lvl="1" fontAlgn="auto">
              <a:spcAft>
                <a:spcPts val="0"/>
              </a:spcAft>
              <a:buClr>
                <a:schemeClr val="bg1">
                  <a:lumMod val="65000"/>
                </a:schemeClr>
              </a:buClr>
              <a:buFont typeface="Wingdings" pitchFamily="2" charset="2"/>
              <a:buChar char="v"/>
              <a:defRPr/>
            </a:pPr>
            <a:r>
              <a:rPr lang="en-US" sz="2000" dirty="0">
                <a:solidFill>
                  <a:schemeClr val="tx1">
                    <a:lumMod val="75000"/>
                    <a:lumOff val="25000"/>
                  </a:schemeClr>
                </a:solidFill>
                <a:latin typeface="Arial" panose="020B0604020202020204" pitchFamily="34" charset="0"/>
                <a:cs typeface="Arial" panose="020B0604020202020204" pitchFamily="34" charset="0"/>
              </a:rPr>
              <a:t>Isolate the character so choices are limited</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GMC</a:t>
            </a:r>
          </a:p>
          <a:p>
            <a:pPr lvl="1" fontAlgn="auto">
              <a:spcAft>
                <a:spcPts val="0"/>
              </a:spcAft>
              <a:buClr>
                <a:schemeClr val="bg1">
                  <a:lumMod val="65000"/>
                </a:schemeClr>
              </a:buClr>
              <a:buFont typeface="Wingdings" pitchFamily="2" charset="2"/>
              <a:buChar char="v"/>
              <a:defRPr/>
            </a:pPr>
            <a:r>
              <a:rPr lang="en-US" sz="2000" dirty="0">
                <a:solidFill>
                  <a:schemeClr val="tx1">
                    <a:lumMod val="75000"/>
                    <a:lumOff val="25000"/>
                  </a:schemeClr>
                </a:solidFill>
                <a:latin typeface="Arial" panose="020B0604020202020204" pitchFamily="34" charset="0"/>
                <a:cs typeface="Arial" panose="020B0604020202020204" pitchFamily="34" charset="0"/>
              </a:rPr>
              <a:t>Goal: How much a character cares about his goal is in direct proportion too how much the reader will care (Laura </a:t>
            </a:r>
            <a:r>
              <a:rPr lang="en-US" sz="2000" dirty="0" err="1">
                <a:solidFill>
                  <a:schemeClr val="tx1">
                    <a:lumMod val="75000"/>
                    <a:lumOff val="25000"/>
                  </a:schemeClr>
                </a:solidFill>
                <a:latin typeface="Arial" panose="020B0604020202020204" pitchFamily="34" charset="0"/>
                <a:cs typeface="Arial" panose="020B0604020202020204" pitchFamily="34" charset="0"/>
              </a:rPr>
              <a:t>DeVries</a:t>
            </a:r>
            <a:r>
              <a:rPr lang="en-US" sz="2000" dirty="0">
                <a:solidFill>
                  <a:schemeClr val="tx1">
                    <a:lumMod val="75000"/>
                    <a:lumOff val="25000"/>
                  </a:schemeClr>
                </a:solidFill>
                <a:latin typeface="Arial" panose="020B0604020202020204" pitchFamily="34" charset="0"/>
                <a:cs typeface="Arial" panose="020B0604020202020204" pitchFamily="34" charset="0"/>
              </a:rPr>
              <a:t>)</a:t>
            </a:r>
          </a:p>
          <a:p>
            <a:pPr lvl="1" fontAlgn="auto">
              <a:spcAft>
                <a:spcPts val="0"/>
              </a:spcAft>
              <a:buClr>
                <a:schemeClr val="bg1">
                  <a:lumMod val="65000"/>
                </a:schemeClr>
              </a:buClr>
              <a:buFont typeface="Wingdings" pitchFamily="2" charset="2"/>
              <a:buChar char="v"/>
              <a:defRPr/>
            </a:pPr>
            <a:r>
              <a:rPr lang="en-US" sz="2000" dirty="0">
                <a:solidFill>
                  <a:schemeClr val="tx1">
                    <a:lumMod val="75000"/>
                    <a:lumOff val="25000"/>
                  </a:schemeClr>
                </a:solidFill>
                <a:latin typeface="Arial" panose="020B0604020202020204" pitchFamily="34" charset="0"/>
                <a:cs typeface="Arial" panose="020B0604020202020204" pitchFamily="34" charset="0"/>
              </a:rPr>
              <a:t>Motivation – why he wants it and what makes it important</a:t>
            </a:r>
          </a:p>
          <a:p>
            <a:pPr lvl="1" fontAlgn="auto">
              <a:spcAft>
                <a:spcPts val="0"/>
              </a:spcAft>
              <a:buClr>
                <a:schemeClr val="bg1">
                  <a:lumMod val="65000"/>
                </a:schemeClr>
              </a:buClr>
              <a:buFont typeface="Wingdings" pitchFamily="2" charset="2"/>
              <a:buChar char="v"/>
              <a:defRPr/>
            </a:pPr>
            <a:r>
              <a:rPr lang="en-US" sz="2000" dirty="0">
                <a:solidFill>
                  <a:schemeClr val="tx1">
                    <a:lumMod val="75000"/>
                    <a:lumOff val="25000"/>
                  </a:schemeClr>
                </a:solidFill>
                <a:latin typeface="Arial" panose="020B0604020202020204" pitchFamily="34" charset="0"/>
                <a:cs typeface="Arial" panose="020B0604020202020204" pitchFamily="34" charset="0"/>
              </a:rPr>
              <a:t>Conflict – what’s stopping him from getting it and what are the stakes (what terrible consequences will result if he doesn’t get it?)</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Character Arc</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Surprise the Reader</a:t>
            </a:r>
          </a:p>
        </p:txBody>
      </p:sp>
    </p:spTree>
    <p:extLst>
      <p:ext uri="{BB962C8B-B14F-4D97-AF65-F5344CB8AC3E}">
        <p14:creationId xmlns:p14="http://schemas.microsoft.com/office/powerpoint/2010/main" val="123130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25488" y="228600"/>
            <a:ext cx="7693025" cy="1143000"/>
          </a:xfrm>
        </p:spPr>
        <p:txBody>
          <a:bodyPr rtlCol="0">
            <a:normAutofit fontScale="90000"/>
          </a:bodyPr>
          <a:lstStyle/>
          <a:p>
            <a:pPr fontAlgn="auto">
              <a:spcAft>
                <a:spcPts val="0"/>
              </a:spcAft>
              <a:defRPr/>
            </a:pPr>
            <a:r>
              <a:rPr lang="en-US" dirty="0">
                <a:solidFill>
                  <a:srgbClr val="663366"/>
                </a:solidFill>
                <a:latin typeface="Arial" charset="0"/>
                <a:ea typeface="+mj-ea"/>
                <a:cs typeface="+mj-cs"/>
              </a:rPr>
              <a:t>Writing so Readers Care: </a:t>
            </a:r>
            <a:br>
              <a:rPr lang="en-US" dirty="0">
                <a:solidFill>
                  <a:srgbClr val="663366"/>
                </a:solidFill>
                <a:latin typeface="Arial" charset="0"/>
                <a:ea typeface="+mj-ea"/>
                <a:cs typeface="+mj-cs"/>
              </a:rPr>
            </a:br>
            <a:r>
              <a:rPr lang="en-US" dirty="0">
                <a:solidFill>
                  <a:srgbClr val="663366"/>
                </a:solidFill>
                <a:latin typeface="Arial" charset="0"/>
                <a:ea typeface="+mj-ea"/>
                <a:cs typeface="+mj-cs"/>
              </a:rPr>
              <a:t>Use S-P-I-C-E-D</a:t>
            </a:r>
          </a:p>
        </p:txBody>
      </p:sp>
      <p:sp>
        <p:nvSpPr>
          <p:cNvPr id="23554" name="Content Placeholder 2"/>
          <p:cNvSpPr>
            <a:spLocks noGrp="1"/>
          </p:cNvSpPr>
          <p:nvPr>
            <p:ph idx="1"/>
          </p:nvPr>
        </p:nvSpPr>
        <p:spPr>
          <a:xfrm>
            <a:off x="381000" y="1660525"/>
            <a:ext cx="6172200" cy="4724400"/>
          </a:xfrm>
        </p:spPr>
        <p:txBody>
          <a:bodyPr rtlCol="0">
            <a:normAutofit/>
          </a:bodyPr>
          <a:lstStyle/>
          <a:p>
            <a:pPr fontAlgn="auto">
              <a:spcAft>
                <a:spcPts val="0"/>
              </a:spcAft>
              <a:buFont typeface="Wingdings" pitchFamily="2" charset="2"/>
              <a:buChar char="v"/>
              <a:defRPr/>
            </a:pPr>
            <a:r>
              <a:rPr lang="en-US" dirty="0">
                <a:solidFill>
                  <a:srgbClr val="FF0000"/>
                </a:solidFill>
                <a:latin typeface="Arial" charset="0"/>
                <a:ea typeface="+mn-ea"/>
                <a:cs typeface="+mn-cs"/>
              </a:rPr>
              <a:t>S</a:t>
            </a:r>
            <a:r>
              <a:rPr lang="en-US" dirty="0">
                <a:solidFill>
                  <a:schemeClr val="tx1">
                    <a:lumMod val="75000"/>
                    <a:lumOff val="25000"/>
                  </a:schemeClr>
                </a:solidFill>
                <a:latin typeface="Arial" charset="0"/>
                <a:ea typeface="+mn-ea"/>
                <a:cs typeface="+mn-cs"/>
              </a:rPr>
              <a:t>pecificity (including senses)</a:t>
            </a:r>
          </a:p>
          <a:p>
            <a:pPr fontAlgn="auto">
              <a:spcAft>
                <a:spcPts val="0"/>
              </a:spcAft>
              <a:buFont typeface="Wingdings" pitchFamily="2" charset="2"/>
              <a:buChar char="v"/>
              <a:defRPr/>
            </a:pPr>
            <a:r>
              <a:rPr lang="en-US" dirty="0">
                <a:solidFill>
                  <a:srgbClr val="FF0000"/>
                </a:solidFill>
                <a:latin typeface="Arial" charset="0"/>
                <a:ea typeface="+mn-ea"/>
                <a:cs typeface="+mn-cs"/>
              </a:rPr>
              <a:t>P</a:t>
            </a:r>
            <a:r>
              <a:rPr lang="en-US" dirty="0">
                <a:solidFill>
                  <a:schemeClr val="tx1">
                    <a:lumMod val="75000"/>
                    <a:lumOff val="25000"/>
                  </a:schemeClr>
                </a:solidFill>
                <a:latin typeface="Arial" charset="0"/>
                <a:ea typeface="+mn-ea"/>
                <a:cs typeface="+mn-cs"/>
              </a:rPr>
              <a:t>owerful Verbs, etc.</a:t>
            </a:r>
          </a:p>
          <a:p>
            <a:pPr fontAlgn="auto">
              <a:spcAft>
                <a:spcPts val="0"/>
              </a:spcAft>
              <a:buFont typeface="Wingdings" pitchFamily="2" charset="2"/>
              <a:buChar char="v"/>
              <a:defRPr/>
            </a:pPr>
            <a:r>
              <a:rPr lang="en-US" dirty="0">
                <a:solidFill>
                  <a:srgbClr val="FF0000"/>
                </a:solidFill>
                <a:latin typeface="Arial" charset="0"/>
                <a:ea typeface="+mn-ea"/>
                <a:cs typeface="+mn-cs"/>
              </a:rPr>
              <a:t>I</a:t>
            </a:r>
            <a:r>
              <a:rPr lang="en-US" dirty="0">
                <a:solidFill>
                  <a:schemeClr val="tx1">
                    <a:lumMod val="75000"/>
                    <a:lumOff val="25000"/>
                  </a:schemeClr>
                </a:solidFill>
                <a:latin typeface="Arial" charset="0"/>
                <a:ea typeface="+mn-ea"/>
                <a:cs typeface="+mn-cs"/>
              </a:rPr>
              <a:t>mage-making and </a:t>
            </a:r>
            <a:br>
              <a:rPr lang="en-US" dirty="0">
                <a:solidFill>
                  <a:schemeClr val="tx1">
                    <a:lumMod val="75000"/>
                    <a:lumOff val="25000"/>
                  </a:schemeClr>
                </a:solidFill>
                <a:latin typeface="Arial" charset="0"/>
                <a:ea typeface="+mn-ea"/>
                <a:cs typeface="+mn-cs"/>
              </a:rPr>
            </a:br>
            <a:r>
              <a:rPr lang="en-US" dirty="0">
                <a:solidFill>
                  <a:schemeClr val="tx1">
                    <a:lumMod val="75000"/>
                    <a:lumOff val="25000"/>
                  </a:schemeClr>
                </a:solidFill>
                <a:latin typeface="Arial" charset="0"/>
                <a:ea typeface="+mn-ea"/>
                <a:cs typeface="+mn-cs"/>
              </a:rPr>
              <a:t>picture-forming words</a:t>
            </a:r>
          </a:p>
          <a:p>
            <a:pPr fontAlgn="auto">
              <a:spcAft>
                <a:spcPts val="0"/>
              </a:spcAft>
              <a:buFont typeface="Wingdings" pitchFamily="2" charset="2"/>
              <a:buChar char="v"/>
              <a:defRPr/>
            </a:pPr>
            <a:r>
              <a:rPr lang="en-US" dirty="0">
                <a:solidFill>
                  <a:srgbClr val="FF0000"/>
                </a:solidFill>
                <a:latin typeface="Arial" charset="0"/>
                <a:ea typeface="+mn-ea"/>
                <a:cs typeface="+mn-cs"/>
              </a:rPr>
              <a:t>C</a:t>
            </a:r>
            <a:r>
              <a:rPr lang="en-US" dirty="0">
                <a:solidFill>
                  <a:schemeClr val="tx1">
                    <a:lumMod val="75000"/>
                    <a:lumOff val="25000"/>
                  </a:schemeClr>
                </a:solidFill>
                <a:latin typeface="Arial" charset="0"/>
                <a:ea typeface="+mn-ea"/>
                <a:cs typeface="+mn-cs"/>
              </a:rPr>
              <a:t>ompelling Dialogue </a:t>
            </a:r>
            <a:br>
              <a:rPr lang="en-US" dirty="0">
                <a:solidFill>
                  <a:schemeClr val="tx1">
                    <a:lumMod val="75000"/>
                    <a:lumOff val="25000"/>
                  </a:schemeClr>
                </a:solidFill>
                <a:latin typeface="Arial" charset="0"/>
                <a:ea typeface="+mn-ea"/>
                <a:cs typeface="+mn-cs"/>
              </a:rPr>
            </a:br>
            <a:r>
              <a:rPr lang="en-US" dirty="0">
                <a:solidFill>
                  <a:schemeClr val="tx1">
                    <a:lumMod val="75000"/>
                    <a:lumOff val="25000"/>
                  </a:schemeClr>
                </a:solidFill>
                <a:latin typeface="Arial" charset="0"/>
                <a:ea typeface="+mn-ea"/>
                <a:cs typeface="+mn-cs"/>
              </a:rPr>
              <a:t>(Inner/Spoken)</a:t>
            </a:r>
          </a:p>
          <a:p>
            <a:pPr fontAlgn="auto">
              <a:spcAft>
                <a:spcPts val="0"/>
              </a:spcAft>
              <a:buFont typeface="Wingdings" pitchFamily="2" charset="2"/>
              <a:buChar char="v"/>
              <a:defRPr/>
            </a:pPr>
            <a:r>
              <a:rPr lang="en-US" dirty="0">
                <a:solidFill>
                  <a:srgbClr val="FF0000"/>
                </a:solidFill>
                <a:latin typeface="Arial" charset="0"/>
                <a:ea typeface="+mn-ea"/>
                <a:cs typeface="+mn-cs"/>
              </a:rPr>
              <a:t>E</a:t>
            </a:r>
            <a:r>
              <a:rPr lang="en-US" dirty="0">
                <a:solidFill>
                  <a:schemeClr val="tx1">
                    <a:lumMod val="75000"/>
                    <a:lumOff val="25000"/>
                  </a:schemeClr>
                </a:solidFill>
                <a:latin typeface="Arial" charset="0"/>
                <a:ea typeface="+mn-ea"/>
                <a:cs typeface="+mn-cs"/>
              </a:rPr>
              <a:t>nding Hooks (And Openings) aka Surprises!</a:t>
            </a:r>
          </a:p>
          <a:p>
            <a:pPr fontAlgn="auto">
              <a:spcAft>
                <a:spcPts val="0"/>
              </a:spcAft>
              <a:buFont typeface="Wingdings" pitchFamily="2" charset="2"/>
              <a:buChar char="v"/>
              <a:defRPr/>
            </a:pPr>
            <a:r>
              <a:rPr lang="en-US" dirty="0">
                <a:solidFill>
                  <a:srgbClr val="FF0000"/>
                </a:solidFill>
                <a:latin typeface="Arial" charset="0"/>
                <a:ea typeface="+mn-ea"/>
                <a:cs typeface="+mn-cs"/>
              </a:rPr>
              <a:t>D</a:t>
            </a:r>
            <a:r>
              <a:rPr lang="en-US" dirty="0">
                <a:solidFill>
                  <a:schemeClr val="tx1">
                    <a:lumMod val="75000"/>
                    <a:lumOff val="25000"/>
                  </a:schemeClr>
                </a:solidFill>
                <a:latin typeface="Arial" charset="0"/>
                <a:ea typeface="+mn-ea"/>
                <a:cs typeface="+mn-cs"/>
              </a:rPr>
              <a:t>eep Point of View</a:t>
            </a:r>
          </a:p>
        </p:txBody>
      </p:sp>
      <p:pic>
        <p:nvPicPr>
          <p:cNvPr id="16387" name="Picture 3" descr="MP900430474.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1524000"/>
            <a:ext cx="4038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4" descr="MP9003095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22725"/>
            <a:ext cx="1804988" cy="253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452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228600"/>
            <a:ext cx="7691438" cy="1143000"/>
          </a:xfrm>
        </p:spPr>
        <p:txBody>
          <a:bodyPr/>
          <a:lstStyle/>
          <a:p>
            <a:r>
              <a:rPr lang="en-US" sz="3200">
                <a:latin typeface="Arial" charset="0"/>
              </a:rPr>
              <a:t>Showing Character with </a:t>
            </a:r>
            <a:br>
              <a:rPr lang="en-US" sz="3200">
                <a:latin typeface="Arial" charset="0"/>
              </a:rPr>
            </a:br>
            <a:r>
              <a:rPr lang="en-US" sz="3200">
                <a:latin typeface="Arial" charset="0"/>
              </a:rPr>
              <a:t>Deep Point of View – An Example </a:t>
            </a:r>
            <a:br>
              <a:rPr lang="en-US" sz="3200">
                <a:latin typeface="Arial" charset="0"/>
              </a:rPr>
            </a:br>
            <a:r>
              <a:rPr lang="en-US" sz="3200">
                <a:latin typeface="Arial" charset="0"/>
              </a:rPr>
              <a:t>from Game of Fear (August 2014) </a:t>
            </a:r>
          </a:p>
        </p:txBody>
      </p:sp>
      <p:sp>
        <p:nvSpPr>
          <p:cNvPr id="17410" name="Content Placeholder 2"/>
          <p:cNvSpPr>
            <a:spLocks noGrp="1"/>
          </p:cNvSpPr>
          <p:nvPr>
            <p:ph idx="1"/>
          </p:nvPr>
        </p:nvSpPr>
        <p:spPr>
          <a:xfrm>
            <a:off x="381000" y="2057400"/>
            <a:ext cx="7691438" cy="4572000"/>
          </a:xfrm>
        </p:spPr>
        <p:txBody>
          <a:bodyPr/>
          <a:lstStyle/>
          <a:p>
            <a:pPr marL="0" indent="460375">
              <a:buFontTx/>
              <a:buNone/>
            </a:pPr>
            <a:r>
              <a:rPr lang="en-US" sz="2800">
                <a:latin typeface="Arial" charset="0"/>
              </a:rPr>
              <a:t>Finally reaching the landing, Deb </a:t>
            </a:r>
            <a:br>
              <a:rPr lang="en-US" sz="2800">
                <a:latin typeface="Arial" charset="0"/>
              </a:rPr>
            </a:br>
            <a:r>
              <a:rPr lang="en-US" sz="2800">
                <a:latin typeface="Arial" charset="0"/>
              </a:rPr>
              <a:t>slipped her key into the lock. </a:t>
            </a:r>
            <a:r>
              <a:rPr lang="en-US" sz="2800">
                <a:solidFill>
                  <a:srgbClr val="FF0000"/>
                </a:solidFill>
                <a:latin typeface="Arial" charset="0"/>
              </a:rPr>
              <a:t>Ashley better have a good reason for being here and not at her Air Force Academy dorm where she belonged</a:t>
            </a:r>
            <a:r>
              <a:rPr lang="en-US" sz="2800">
                <a:latin typeface="Arial" charset="0"/>
              </a:rPr>
              <a:t>. </a:t>
            </a:r>
          </a:p>
          <a:p>
            <a:pPr marL="0" indent="460375">
              <a:buFontTx/>
              <a:buNone/>
            </a:pPr>
            <a:r>
              <a:rPr lang="en-US" sz="2800">
                <a:latin typeface="Arial" charset="0"/>
              </a:rPr>
              <a:t>Deb shoved the door open. Her sister jumped up from the beige corduroy couch </a:t>
            </a:r>
            <a:r>
              <a:rPr lang="en-US" sz="2800">
                <a:solidFill>
                  <a:srgbClr val="FF0000"/>
                </a:solidFill>
                <a:latin typeface="Arial" charset="0"/>
              </a:rPr>
              <a:t>like a gun had exploded in her ear</a:t>
            </a:r>
            <a:r>
              <a:rPr lang="en-US" sz="2800">
                <a:latin typeface="Arial" charset="0"/>
              </a:rPr>
              <a:t>. The textbook vaulted from her hand landing five feet away. </a:t>
            </a:r>
          </a:p>
        </p:txBody>
      </p:sp>
      <p:pic>
        <p:nvPicPr>
          <p:cNvPr id="17411" name="Picture 1" descr="GameofFear_FrontCover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9700" y="57150"/>
            <a:ext cx="1384300"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3498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rtlCol="0">
            <a:normAutofit/>
          </a:bodyPr>
          <a:lstStyle/>
          <a:p>
            <a:pPr fontAlgn="auto">
              <a:spcAft>
                <a:spcPts val="0"/>
              </a:spcAft>
              <a:defRPr/>
            </a:pPr>
            <a:r>
              <a:rPr lang="en-US" dirty="0">
                <a:solidFill>
                  <a:schemeClr val="tx1">
                    <a:lumMod val="85000"/>
                    <a:lumOff val="15000"/>
                  </a:schemeClr>
                </a:solidFill>
                <a:latin typeface="Arial" charset="0"/>
                <a:ea typeface="+mj-ea"/>
                <a:cs typeface="+mj-cs"/>
              </a:rPr>
              <a:t>What do you know about Deb?</a:t>
            </a:r>
          </a:p>
        </p:txBody>
      </p:sp>
      <p:pic>
        <p:nvPicPr>
          <p:cNvPr id="18434" name="Picture 3"/>
          <p:cNvPicPr>
            <a:picLocks noChangeAspect="1"/>
          </p:cNvPicPr>
          <p:nvPr/>
        </p:nvPicPr>
        <p:blipFill>
          <a:blip r:embed="rId2">
            <a:extLst>
              <a:ext uri="{28A0092B-C50C-407E-A947-70E740481C1C}">
                <a14:useLocalDpi xmlns:a14="http://schemas.microsoft.com/office/drawing/2010/main" val="0"/>
              </a:ext>
            </a:extLst>
          </a:blip>
          <a:srcRect t="3696"/>
          <a:stretch>
            <a:fillRect/>
          </a:stretch>
        </p:blipFill>
        <p:spPr bwMode="auto">
          <a:xfrm>
            <a:off x="800100" y="1498600"/>
            <a:ext cx="8259763" cy="532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638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Arial" charset="0"/>
              </a:rPr>
              <a:t>GAME OF FEAR </a:t>
            </a:r>
          </a:p>
        </p:txBody>
      </p:sp>
      <p:sp>
        <p:nvSpPr>
          <p:cNvPr id="3" name="Content Placeholder 2"/>
          <p:cNvSpPr>
            <a:spLocks noGrp="1"/>
          </p:cNvSpPr>
          <p:nvPr>
            <p:ph idx="1"/>
          </p:nvPr>
        </p:nvSpPr>
        <p:spPr>
          <a:xfrm>
            <a:off x="491217" y="1371600"/>
            <a:ext cx="7556313" cy="4144963"/>
          </a:xfrm>
        </p:spPr>
        <p:txBody>
          <a:bodyPr rtlCol="0">
            <a:normAutofit/>
          </a:bodyPr>
          <a:lstStyle/>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SPICED in a single scene from Game of Fear – </a:t>
            </a:r>
            <a:r>
              <a:rPr lang="en-US" dirty="0" err="1">
                <a:solidFill>
                  <a:schemeClr val="tx1">
                    <a:lumMod val="75000"/>
                    <a:lumOff val="25000"/>
                  </a:schemeClr>
                </a:solidFill>
                <a:latin typeface="Arial" panose="020B0604020202020204" pitchFamily="34" charset="0"/>
                <a:cs typeface="Arial" panose="020B0604020202020204" pitchFamily="34" charset="0"/>
              </a:rPr>
              <a:t>Montlake</a:t>
            </a:r>
            <a:r>
              <a:rPr lang="en-US" dirty="0">
                <a:solidFill>
                  <a:schemeClr val="tx1">
                    <a:lumMod val="75000"/>
                    <a:lumOff val="25000"/>
                  </a:schemeClr>
                </a:solidFill>
                <a:latin typeface="Arial" panose="020B0604020202020204" pitchFamily="34" charset="0"/>
                <a:cs typeface="Arial" panose="020B0604020202020204" pitchFamily="34" charset="0"/>
              </a:rPr>
              <a:t> Romance, August 2014</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Brilliant kids from all over the country are disappearing after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mastering the video game,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i="1" dirty="0">
                <a:solidFill>
                  <a:schemeClr val="tx1">
                    <a:lumMod val="75000"/>
                    <a:lumOff val="25000"/>
                  </a:schemeClr>
                </a:solidFill>
                <a:latin typeface="Arial" panose="020B0604020202020204" pitchFamily="34" charset="0"/>
                <a:cs typeface="Arial" panose="020B0604020202020204" pitchFamily="34" charset="0"/>
              </a:rPr>
              <a:t>Point of Ent</a:t>
            </a:r>
            <a:r>
              <a:rPr lang="en-US" dirty="0">
                <a:solidFill>
                  <a:schemeClr val="tx1">
                    <a:lumMod val="75000"/>
                    <a:lumOff val="25000"/>
                  </a:schemeClr>
                </a:solidFill>
                <a:latin typeface="Arial" panose="020B0604020202020204" pitchFamily="34" charset="0"/>
                <a:cs typeface="Arial" panose="020B0604020202020204" pitchFamily="34" charset="0"/>
              </a:rPr>
              <a:t>ry—but no one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knows why. Until now.</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Deb Lansing - Heroine</a:t>
            </a:r>
          </a:p>
          <a:p>
            <a:pPr marL="0" indent="0" fontAlgn="auto">
              <a:spcAft>
                <a:spcPts val="0"/>
              </a:spcAft>
              <a:buFontTx/>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9459" name="Picture 1" descr="GameofFear_FrontCover_we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75283"/>
            <a:ext cx="2362200"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306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25488" y="228600"/>
            <a:ext cx="7693025" cy="1143000"/>
          </a:xfrm>
        </p:spPr>
        <p:txBody>
          <a:bodyPr rtlCol="0">
            <a:normAutofit fontScale="90000"/>
          </a:bodyPr>
          <a:lstStyle/>
          <a:p>
            <a:pPr fontAlgn="auto">
              <a:spcAft>
                <a:spcPts val="0"/>
              </a:spcAft>
              <a:defRPr/>
            </a:pPr>
            <a:r>
              <a:rPr lang="en-US" sz="4000" dirty="0">
                <a:solidFill>
                  <a:schemeClr val="tx1">
                    <a:lumMod val="85000"/>
                    <a:lumOff val="15000"/>
                  </a:schemeClr>
                </a:solidFill>
                <a:latin typeface="Arial" charset="0"/>
                <a:ea typeface="+mj-ea"/>
                <a:cs typeface="+mj-cs"/>
              </a:rPr>
              <a:t>Care about the Character</a:t>
            </a:r>
            <a:br>
              <a:rPr lang="en-US" sz="4000" dirty="0">
                <a:solidFill>
                  <a:schemeClr val="tx1">
                    <a:lumMod val="85000"/>
                    <a:lumOff val="15000"/>
                  </a:schemeClr>
                </a:solidFill>
                <a:latin typeface="Arial" charset="0"/>
                <a:ea typeface="+mj-ea"/>
                <a:cs typeface="+mj-cs"/>
              </a:rPr>
            </a:br>
            <a:r>
              <a:rPr lang="en-US" sz="2700" dirty="0">
                <a:solidFill>
                  <a:schemeClr val="tx1">
                    <a:lumMod val="85000"/>
                    <a:lumOff val="15000"/>
                  </a:schemeClr>
                </a:solidFill>
                <a:latin typeface="Arial" charset="0"/>
                <a:ea typeface="+mj-ea"/>
                <a:cs typeface="+mj-cs"/>
              </a:rPr>
              <a:t>SP</a:t>
            </a:r>
            <a:r>
              <a:rPr lang="en-US" sz="2700" dirty="0">
                <a:solidFill>
                  <a:srgbClr val="FF0000"/>
                </a:solidFill>
                <a:latin typeface="Arial" charset="0"/>
                <a:ea typeface="+mj-ea"/>
                <a:cs typeface="+mj-cs"/>
              </a:rPr>
              <a:t>I</a:t>
            </a:r>
            <a:r>
              <a:rPr lang="en-US" sz="2700" dirty="0">
                <a:solidFill>
                  <a:schemeClr val="tx1">
                    <a:lumMod val="85000"/>
                    <a:lumOff val="15000"/>
                  </a:schemeClr>
                </a:solidFill>
                <a:latin typeface="Arial" charset="0"/>
                <a:ea typeface="+mj-ea"/>
                <a:cs typeface="+mj-cs"/>
              </a:rPr>
              <a:t>CED – </a:t>
            </a:r>
            <a:r>
              <a:rPr lang="en-US" sz="2700" dirty="0">
                <a:solidFill>
                  <a:srgbClr val="FF0000"/>
                </a:solidFill>
                <a:latin typeface="Arial" charset="0"/>
                <a:ea typeface="+mj-ea"/>
                <a:cs typeface="+mj-cs"/>
              </a:rPr>
              <a:t>I</a:t>
            </a:r>
            <a:r>
              <a:rPr lang="en-US" sz="2700" dirty="0">
                <a:solidFill>
                  <a:schemeClr val="tx1">
                    <a:lumMod val="85000"/>
                    <a:lumOff val="15000"/>
                  </a:schemeClr>
                </a:solidFill>
                <a:latin typeface="Arial" charset="0"/>
                <a:ea typeface="+mj-ea"/>
                <a:cs typeface="+mj-cs"/>
              </a:rPr>
              <a:t>mage-making and Picture-forming words</a:t>
            </a:r>
          </a:p>
        </p:txBody>
      </p:sp>
      <p:sp>
        <p:nvSpPr>
          <p:cNvPr id="3" name="Content Placeholder 2"/>
          <p:cNvSpPr>
            <a:spLocks noGrp="1"/>
          </p:cNvSpPr>
          <p:nvPr>
            <p:ph idx="1"/>
          </p:nvPr>
        </p:nvSpPr>
        <p:spPr>
          <a:xfrm>
            <a:off x="498474" y="1524000"/>
            <a:ext cx="7556313" cy="4144963"/>
          </a:xfrm>
        </p:spPr>
        <p:txBody>
          <a:bodyPr rtlCol="0">
            <a:normAutofit fontScale="92500" lnSpcReduction="20000"/>
          </a:bodyPr>
          <a:lstStyle/>
          <a:p>
            <a:pPr marL="0" indent="682625" fontAlgn="auto">
              <a:spcAft>
                <a:spcPts val="0"/>
              </a:spcAft>
              <a:buFontTx/>
              <a:buNone/>
              <a:defRPr/>
            </a:pPr>
            <a:r>
              <a:rPr lang="en-US" sz="2800" dirty="0">
                <a:solidFill>
                  <a:schemeClr val="tx1">
                    <a:lumMod val="75000"/>
                    <a:lumOff val="25000"/>
                  </a:schemeClr>
                </a:solidFill>
                <a:latin typeface="Arial" panose="020B0604020202020204" pitchFamily="34" charset="0"/>
                <a:cs typeface="Arial" panose="020B0604020202020204" pitchFamily="34" charset="0"/>
              </a:rPr>
              <a:t>The whirr of the </a:t>
            </a:r>
            <a:r>
              <a:rPr lang="en-US" sz="2800" dirty="0">
                <a:solidFill>
                  <a:srgbClr val="FF0000"/>
                </a:solidFill>
                <a:latin typeface="Arial" panose="020B0604020202020204" pitchFamily="34" charset="0"/>
                <a:cs typeface="Arial" panose="020B0604020202020204" pitchFamily="34" charset="0"/>
              </a:rPr>
              <a:t>circling Bell 212 helicopter </a:t>
            </a:r>
            <a:r>
              <a:rPr lang="en-US" sz="2800" dirty="0">
                <a:solidFill>
                  <a:schemeClr val="tx1">
                    <a:lumMod val="75000"/>
                    <a:lumOff val="25000"/>
                  </a:schemeClr>
                </a:solidFill>
                <a:latin typeface="Arial" panose="020B0604020202020204" pitchFamily="34" charset="0"/>
                <a:cs typeface="Arial" panose="020B0604020202020204" pitchFamily="34" charset="0"/>
              </a:rPr>
              <a:t>rotors echoed through the cockpit. New Mexico’s </a:t>
            </a:r>
            <a:r>
              <a:rPr lang="en-US" sz="2800" dirty="0">
                <a:solidFill>
                  <a:srgbClr val="FF0000"/>
                </a:solidFill>
                <a:latin typeface="Arial" panose="020B0604020202020204" pitchFamily="34" charset="0"/>
                <a:cs typeface="Arial" panose="020B0604020202020204" pitchFamily="34" charset="0"/>
              </a:rPr>
              <a:t>Wheeler Peak, barely visible in the dusk</a:t>
            </a:r>
            <a:r>
              <a:rPr lang="en-US" sz="2800" dirty="0">
                <a:solidFill>
                  <a:schemeClr val="tx1">
                    <a:lumMod val="75000"/>
                    <a:lumOff val="25000"/>
                  </a:schemeClr>
                </a:solidFill>
                <a:latin typeface="Arial" panose="020B0604020202020204" pitchFamily="34" charset="0"/>
                <a:cs typeface="Arial" panose="020B0604020202020204" pitchFamily="34" charset="0"/>
              </a:rPr>
              <a:t>, </a:t>
            </a:r>
            <a:r>
              <a:rPr lang="en-US" sz="2800" dirty="0">
                <a:solidFill>
                  <a:schemeClr val="tx1">
                    <a:lumMod val="60000"/>
                    <a:lumOff val="40000"/>
                  </a:schemeClr>
                </a:solidFill>
                <a:latin typeface="Arial" panose="020B0604020202020204" pitchFamily="34" charset="0"/>
                <a:cs typeface="Arial" panose="020B0604020202020204" pitchFamily="34" charset="0"/>
              </a:rPr>
              <a:t>loomed</a:t>
            </a:r>
            <a:r>
              <a:rPr lang="en-US" sz="2800" dirty="0">
                <a:solidFill>
                  <a:srgbClr val="00FFFF"/>
                </a:solidFill>
                <a:latin typeface="Arial" panose="020B0604020202020204" pitchFamily="34" charset="0"/>
                <a:cs typeface="Arial" panose="020B0604020202020204" pitchFamily="34" charset="0"/>
              </a:rPr>
              <a:t> </a:t>
            </a:r>
            <a:r>
              <a:rPr lang="en-US" sz="2800" dirty="0">
                <a:solidFill>
                  <a:schemeClr val="tx1">
                    <a:lumMod val="75000"/>
                    <a:lumOff val="25000"/>
                  </a:schemeClr>
                </a:solidFill>
                <a:latin typeface="Arial" panose="020B0604020202020204" pitchFamily="34" charset="0"/>
                <a:cs typeface="Arial" panose="020B0604020202020204" pitchFamily="34" charset="0"/>
              </a:rPr>
              <a:t>just east, </a:t>
            </a:r>
            <a:r>
              <a:rPr lang="en-US" sz="2800" dirty="0">
                <a:solidFill>
                  <a:srgbClr val="FF0000"/>
                </a:solidFill>
                <a:latin typeface="Arial" panose="020B0604020202020204" pitchFamily="34" charset="0"/>
                <a:cs typeface="Arial" panose="020B0604020202020204" pitchFamily="34" charset="0"/>
              </a:rPr>
              <a:t>its thirteen-thousand-foot summit laden with snow</a:t>
            </a:r>
            <a:r>
              <a:rPr lang="en-US" sz="2800" dirty="0">
                <a:solidFill>
                  <a:schemeClr val="tx1">
                    <a:lumMod val="75000"/>
                    <a:lumOff val="25000"/>
                  </a:schemeClr>
                </a:solidFill>
                <a:latin typeface="Arial" panose="020B0604020202020204" pitchFamily="34" charset="0"/>
                <a:cs typeface="Arial" panose="020B0604020202020204" pitchFamily="34" charset="0"/>
              </a:rPr>
              <a:t>. Deborah Lansing leaned forward, the </a:t>
            </a:r>
            <a:r>
              <a:rPr lang="en-US" sz="2800" dirty="0">
                <a:solidFill>
                  <a:srgbClr val="FF0000"/>
                </a:solidFill>
                <a:latin typeface="Arial" panose="020B0604020202020204" pitchFamily="34" charset="0"/>
                <a:cs typeface="Arial" panose="020B0604020202020204" pitchFamily="34" charset="0"/>
              </a:rPr>
              <a:t>seat belt straps pulling at her shoulders</a:t>
            </a:r>
            <a:r>
              <a:rPr lang="en-US" sz="2800" dirty="0">
                <a:solidFill>
                  <a:schemeClr val="tx1">
                    <a:lumMod val="75000"/>
                    <a:lumOff val="25000"/>
                  </a:schemeClr>
                </a:solidFill>
                <a:latin typeface="Arial" panose="020B0604020202020204" pitchFamily="34" charset="0"/>
                <a:cs typeface="Arial" panose="020B0604020202020204" pitchFamily="34" charset="0"/>
              </a:rPr>
              <a:t>.</a:t>
            </a:r>
          </a:p>
          <a:p>
            <a:pPr marL="0" indent="682625" fontAlgn="auto">
              <a:spcAft>
                <a:spcPts val="0"/>
              </a:spcAft>
              <a:buFontTx/>
              <a:buNone/>
              <a:defRPr/>
            </a:pPr>
            <a:r>
              <a:rPr lang="en-US" sz="2800" dirty="0">
                <a:solidFill>
                  <a:schemeClr val="tx1">
                    <a:lumMod val="75000"/>
                    <a:lumOff val="25000"/>
                  </a:schemeClr>
                </a:solidFill>
                <a:latin typeface="Arial" panose="020B0604020202020204" pitchFamily="34" charset="0"/>
                <a:cs typeface="Arial" panose="020B0604020202020204" pitchFamily="34" charset="0"/>
              </a:rPr>
              <a:t>Far, far to the west, the </a:t>
            </a:r>
            <a:r>
              <a:rPr lang="en-US" sz="2800" dirty="0">
                <a:solidFill>
                  <a:srgbClr val="FF0000"/>
                </a:solidFill>
                <a:latin typeface="Arial" panose="020B0604020202020204" pitchFamily="34" charset="0"/>
                <a:cs typeface="Arial" panose="020B0604020202020204" pitchFamily="34" charset="0"/>
              </a:rPr>
              <a:t>sun was just a sliver </a:t>
            </a:r>
            <a:r>
              <a:rPr lang="en-US" sz="2800" dirty="0">
                <a:solidFill>
                  <a:schemeClr val="tx1">
                    <a:lumMod val="75000"/>
                    <a:lumOff val="25000"/>
                  </a:schemeClr>
                </a:solidFill>
                <a:latin typeface="Arial" panose="020B0604020202020204" pitchFamily="34" charset="0"/>
                <a:cs typeface="Arial" panose="020B0604020202020204" pitchFamily="34" charset="0"/>
              </a:rPr>
              <a:t>in the sky.</a:t>
            </a:r>
          </a:p>
          <a:p>
            <a:pPr marL="0" indent="682625" fontAlgn="auto">
              <a:spcAft>
                <a:spcPts val="0"/>
              </a:spcAft>
              <a:buFontTx/>
              <a:buNone/>
              <a:defRPr/>
            </a:pPr>
            <a:r>
              <a:rPr lang="en-US" sz="2800" dirty="0">
                <a:solidFill>
                  <a:schemeClr val="tx1">
                    <a:lumMod val="75000"/>
                    <a:lumOff val="25000"/>
                  </a:schemeClr>
                </a:solidFill>
                <a:latin typeface="Arial" panose="020B0604020202020204" pitchFamily="34" charset="0"/>
                <a:cs typeface="Arial" panose="020B0604020202020204" pitchFamily="34" charset="0"/>
              </a:rPr>
              <a:t>“It’s almost dark, Deb. We have to land,” Gene Russo, her local Search and Rescue contact, insisted.</a:t>
            </a:r>
          </a:p>
        </p:txBody>
      </p:sp>
      <p:sp>
        <p:nvSpPr>
          <p:cNvPr id="4" name="TextBox 3"/>
          <p:cNvSpPr txBox="1"/>
          <p:nvPr/>
        </p:nvSpPr>
        <p:spPr>
          <a:xfrm>
            <a:off x="381000" y="6172200"/>
            <a:ext cx="8382000" cy="523875"/>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800" dirty="0"/>
              <a:t>Why do we care? Search and rescue, in jeopardy</a:t>
            </a:r>
          </a:p>
        </p:txBody>
      </p:sp>
    </p:spTree>
    <p:extLst>
      <p:ext uri="{BB962C8B-B14F-4D97-AF65-F5344CB8AC3E}">
        <p14:creationId xmlns:p14="http://schemas.microsoft.com/office/powerpoint/2010/main" val="165154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98474" y="484094"/>
            <a:ext cx="8112126" cy="1116106"/>
          </a:xfrm>
        </p:spPr>
        <p:txBody>
          <a:bodyPr/>
          <a:lstStyle/>
          <a:p>
            <a:r>
              <a:rPr lang="en-US" sz="4800" dirty="0">
                <a:latin typeface="Calisto MT" charset="0"/>
              </a:rPr>
              <a:t>Characters Must Have GMC</a:t>
            </a:r>
          </a:p>
        </p:txBody>
      </p:sp>
      <p:sp>
        <p:nvSpPr>
          <p:cNvPr id="58370"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GMC</a:t>
            </a:r>
          </a:p>
          <a:p>
            <a:pPr lvl="1"/>
            <a:r>
              <a:rPr lang="en-US" sz="2000" dirty="0">
                <a:latin typeface="Arial" panose="020B0604020202020204" pitchFamily="34" charset="0"/>
                <a:cs typeface="Arial" panose="020B0604020202020204" pitchFamily="34" charset="0"/>
              </a:rPr>
              <a:t>Goal: How much a character cares about his goal is in direct proportion too how much the reader will care (Laura DeVries)</a:t>
            </a:r>
          </a:p>
          <a:p>
            <a:pPr lvl="1"/>
            <a:r>
              <a:rPr lang="en-US" sz="2000" dirty="0">
                <a:latin typeface="Arial" panose="020B0604020202020204" pitchFamily="34" charset="0"/>
                <a:cs typeface="Arial" panose="020B0604020202020204" pitchFamily="34" charset="0"/>
              </a:rPr>
              <a:t>Motivation – why he wants it and what makes it important</a:t>
            </a:r>
          </a:p>
          <a:p>
            <a:pPr lvl="1"/>
            <a:r>
              <a:rPr lang="en-US" sz="2000" dirty="0">
                <a:latin typeface="Arial" panose="020B0604020202020204" pitchFamily="34" charset="0"/>
                <a:cs typeface="Arial" panose="020B0604020202020204" pitchFamily="34" charset="0"/>
              </a:rPr>
              <a:t>Conflict – what’s stopping him from getting it and what are the stakes (what terrible consequences will result if he doesn’t get 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write?</a:t>
            </a:r>
          </a:p>
        </p:txBody>
      </p:sp>
      <p:sp>
        <p:nvSpPr>
          <p:cNvPr id="3" name="Content Placeholder 2"/>
          <p:cNvSpPr>
            <a:spLocks noGrp="1"/>
          </p:cNvSpPr>
          <p:nvPr>
            <p:ph sz="half" idx="1"/>
          </p:nvPr>
        </p:nvSpPr>
        <p:spPr/>
        <p:txBody>
          <a:bodyPr>
            <a:normAutofit/>
          </a:bodyPr>
          <a:lstStyle/>
          <a:p>
            <a:pPr lvl="0"/>
            <a:r>
              <a:rPr lang="en-US" sz="2400" b="1" dirty="0"/>
              <a:t>Pantsters, Plotters and Planners</a:t>
            </a:r>
          </a:p>
        </p:txBody>
      </p:sp>
      <p:sp>
        <p:nvSpPr>
          <p:cNvPr id="4" name="Content Placeholder 3"/>
          <p:cNvSpPr>
            <a:spLocks noGrp="1"/>
          </p:cNvSpPr>
          <p:nvPr>
            <p:ph sz="half" idx="2"/>
          </p:nvPr>
        </p:nvSpPr>
        <p:spPr>
          <a:xfrm>
            <a:off x="4648200" y="3886200"/>
            <a:ext cx="4343400" cy="2438400"/>
          </a:xfrm>
        </p:spPr>
        <p:txBody>
          <a:bodyPr>
            <a:normAutofit/>
          </a:bodyPr>
          <a:lstStyle/>
          <a:p>
            <a:r>
              <a:rPr lang="en-US" sz="2400" b="1" dirty="0"/>
              <a:t>What we have in common: Elements of Story</a:t>
            </a:r>
            <a:endParaRPr lang="en-US" sz="1800" b="1" dirty="0"/>
          </a:p>
          <a:p>
            <a:pPr lvl="1"/>
            <a:r>
              <a:rPr lang="en-US" sz="2000" dirty="0"/>
              <a:t>Character</a:t>
            </a:r>
            <a:endParaRPr lang="en-US" sz="1600" dirty="0"/>
          </a:p>
          <a:p>
            <a:pPr lvl="1"/>
            <a:r>
              <a:rPr lang="en-US" sz="2000" dirty="0"/>
              <a:t>Plot</a:t>
            </a:r>
            <a:endParaRPr lang="en-US" sz="1600" dirty="0"/>
          </a:p>
          <a:p>
            <a:pPr lvl="1"/>
            <a:r>
              <a:rPr lang="en-US" sz="2000" dirty="0"/>
              <a:t>Theme</a:t>
            </a:r>
            <a:endParaRPr lang="en-US" sz="1600" dirty="0"/>
          </a:p>
          <a:p>
            <a:pPr lvl="1"/>
            <a:r>
              <a:rPr lang="en-US" sz="2000" dirty="0"/>
              <a:t>Voice</a:t>
            </a:r>
            <a:endParaRPr lang="en-US" sz="1600" dirty="0"/>
          </a:p>
          <a:p>
            <a:endParaRPr lang="en-US" sz="2400" dirty="0"/>
          </a:p>
        </p:txBody>
      </p:sp>
      <p:pic>
        <p:nvPicPr>
          <p:cNvPr id="5" name="Picture 15" descr="C:\Documents and Settings\Robin Perini\Local Settings\Temporary Internet Files\Content.IE5\6TCFAPSX\MPj04393180000[1].jpg"/>
          <p:cNvPicPr>
            <a:picLocks noChangeAspect="1" noChangeArrowheads="1"/>
          </p:cNvPicPr>
          <p:nvPr/>
        </p:nvPicPr>
        <p:blipFill>
          <a:blip r:embed="rId3" cstate="print"/>
          <a:srcRect/>
          <a:stretch>
            <a:fillRect/>
          </a:stretch>
        </p:blipFill>
        <p:spPr bwMode="auto">
          <a:xfrm>
            <a:off x="838200" y="2971800"/>
            <a:ext cx="3200400" cy="3200400"/>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pic>
        <p:nvPicPr>
          <p:cNvPr id="3078" name="Picture 6" descr="C:\Documents and Settings\Robin Perini\Local Settings\Temporary Internet Files\Content.IE5\6TCFAPSX\MPj04276860000[1].jpg"/>
          <p:cNvPicPr>
            <a:picLocks noChangeAspect="1" noChangeArrowheads="1"/>
          </p:cNvPicPr>
          <p:nvPr/>
        </p:nvPicPr>
        <p:blipFill>
          <a:blip r:embed="rId4" cstate="print"/>
          <a:srcRect/>
          <a:stretch>
            <a:fillRect/>
          </a:stretch>
        </p:blipFill>
        <p:spPr bwMode="auto">
          <a:xfrm>
            <a:off x="4572000" y="1219200"/>
            <a:ext cx="3048000" cy="2420302"/>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750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725488" y="152400"/>
            <a:ext cx="7693025" cy="1143000"/>
          </a:xfrm>
        </p:spPr>
        <p:txBody>
          <a:bodyPr/>
          <a:lstStyle/>
          <a:p>
            <a:r>
              <a:rPr lang="en-US" sz="2800" dirty="0">
                <a:latin typeface="Arial" charset="0"/>
              </a:rPr>
              <a:t>Care about the Character: GMC</a:t>
            </a:r>
            <a:br>
              <a:rPr lang="en-US" sz="2800" dirty="0">
                <a:latin typeface="Arial" charset="0"/>
              </a:rPr>
            </a:br>
            <a:r>
              <a:rPr lang="en-US" sz="2800" dirty="0">
                <a:latin typeface="Arial" charset="0"/>
              </a:rPr>
              <a:t>SPI</a:t>
            </a:r>
            <a:r>
              <a:rPr lang="en-US" sz="2800" dirty="0">
                <a:solidFill>
                  <a:srgbClr val="FF0000"/>
                </a:solidFill>
                <a:latin typeface="Arial" charset="0"/>
              </a:rPr>
              <a:t>C</a:t>
            </a:r>
            <a:r>
              <a:rPr lang="en-US" sz="2800" dirty="0">
                <a:latin typeface="Arial" charset="0"/>
              </a:rPr>
              <a:t>ED - </a:t>
            </a:r>
            <a:r>
              <a:rPr lang="en-US" sz="2800" dirty="0">
                <a:solidFill>
                  <a:srgbClr val="FF0000"/>
                </a:solidFill>
                <a:latin typeface="Arial" charset="0"/>
              </a:rPr>
              <a:t>C</a:t>
            </a:r>
            <a:r>
              <a:rPr lang="en-US" sz="2800" dirty="0">
                <a:latin typeface="Arial" charset="0"/>
              </a:rPr>
              <a:t>ompelling Dialogue (Inner/Spoken)</a:t>
            </a:r>
          </a:p>
        </p:txBody>
      </p:sp>
      <p:sp>
        <p:nvSpPr>
          <p:cNvPr id="3" name="Content Placeholder 2"/>
          <p:cNvSpPr>
            <a:spLocks noGrp="1"/>
          </p:cNvSpPr>
          <p:nvPr>
            <p:ph idx="1"/>
          </p:nvPr>
        </p:nvSpPr>
        <p:spPr>
          <a:xfrm>
            <a:off x="228600" y="1295400"/>
            <a:ext cx="7961313" cy="5410200"/>
          </a:xfrm>
        </p:spPr>
        <p:txBody>
          <a:bodyPr rtlCol="0">
            <a:noAutofit/>
          </a:bodyPr>
          <a:lstStyle/>
          <a:p>
            <a:pPr marL="0" indent="460375" fontAlgn="auto">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Deb squinted against the setting sun; her eyes burned with fatigue. They’d been at it for hours, but she couldn’t give up. Not yet. </a:t>
            </a:r>
          </a:p>
          <a:p>
            <a:pPr marL="0" indent="460375" fontAlgn="auto">
              <a:spcBef>
                <a:spcPts val="1400"/>
              </a:spcBef>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“All the other choppers have landed, Deb. </a:t>
            </a:r>
            <a:r>
              <a:rPr lang="en-US" dirty="0">
                <a:solidFill>
                  <a:srgbClr val="FF0000"/>
                </a:solidFill>
                <a:latin typeface="Arial" panose="020B0604020202020204" pitchFamily="34" charset="0"/>
                <a:cs typeface="Arial" panose="020B0604020202020204" pitchFamily="34" charset="0"/>
              </a:rPr>
              <a:t>This is too dangerous.</a:t>
            </a:r>
            <a:r>
              <a:rPr lang="en-US" dirty="0">
                <a:solidFill>
                  <a:schemeClr val="tx1">
                    <a:lumMod val="75000"/>
                    <a:lumOff val="25000"/>
                  </a:schemeClr>
                </a:solidFill>
                <a:latin typeface="Arial" panose="020B0604020202020204" pitchFamily="34" charset="0"/>
                <a:cs typeface="Arial" panose="020B0604020202020204" pitchFamily="34" charset="0"/>
              </a:rPr>
              <a:t> Besides, </a:t>
            </a:r>
            <a:r>
              <a:rPr lang="en-US" dirty="0">
                <a:solidFill>
                  <a:srgbClr val="FF0000"/>
                </a:solidFill>
                <a:latin typeface="Arial" panose="020B0604020202020204" pitchFamily="34" charset="0"/>
                <a:cs typeface="Arial" panose="020B0604020202020204" pitchFamily="34" charset="0"/>
              </a:rPr>
              <a:t>do you really think your spotlight’s going to find a snow-covered bus</a:t>
            </a:r>
            <a:r>
              <a:rPr lang="en-US" dirty="0">
                <a:solidFill>
                  <a:schemeClr val="tx1">
                    <a:lumMod val="75000"/>
                    <a:lumOff val="25000"/>
                  </a:schemeClr>
                </a:solidFill>
                <a:latin typeface="Arial" panose="020B0604020202020204" pitchFamily="34" charset="0"/>
                <a:cs typeface="Arial" panose="020B0604020202020204" pitchFamily="34" charset="0"/>
              </a:rPr>
              <a:t> on the side of the mountain with all these trees?” </a:t>
            </a:r>
          </a:p>
          <a:p>
            <a:pPr marL="0" indent="460375" fontAlgn="auto">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“Five more minutes. That’s all I’m asking.” </a:t>
            </a:r>
          </a:p>
          <a:p>
            <a:pPr marL="0" indent="460375" fontAlgn="auto">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A metallic glint pierced through a thick carpet of snow- packed spruce. </a:t>
            </a:r>
          </a:p>
          <a:p>
            <a:pPr marL="0" indent="460375" fontAlgn="auto">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“There! I saw something.” Deb’s adrenaline raced as she shoved the steering bar to the right and down, using the foot pedals to maintain control. </a:t>
            </a:r>
          </a:p>
          <a:p>
            <a:pPr marL="0" indent="460375" fontAlgn="auto">
              <a:spcAft>
                <a:spcPts val="0"/>
              </a:spcAft>
              <a:buFontTx/>
              <a:buNone/>
              <a:defRPr/>
            </a:pPr>
            <a:r>
              <a:rPr lang="en-US" dirty="0">
                <a:solidFill>
                  <a:schemeClr val="tx1">
                    <a:lumMod val="75000"/>
                    <a:lumOff val="25000"/>
                  </a:schemeClr>
                </a:solidFill>
                <a:latin typeface="Arial" panose="020B0604020202020204" pitchFamily="34" charset="0"/>
                <a:cs typeface="Arial" panose="020B0604020202020204" pitchFamily="34" charset="0"/>
              </a:rPr>
              <a:t>“Holy crap, Lansing. What are you doing?” Gene shouted, holding on to his seat harness. </a:t>
            </a:r>
            <a:r>
              <a:rPr lang="en-US" dirty="0">
                <a:solidFill>
                  <a:srgbClr val="FF0000"/>
                </a:solidFill>
                <a:latin typeface="Arial" panose="020B0604020202020204" pitchFamily="34" charset="0"/>
                <a:cs typeface="Arial" panose="020B0604020202020204" pitchFamily="34" charset="0"/>
              </a:rPr>
              <a:t>“You trying to get us killed?” </a:t>
            </a:r>
          </a:p>
          <a:p>
            <a:pPr marL="0" indent="460375" fontAlgn="auto">
              <a:spcAft>
                <a:spcPts val="0"/>
              </a:spcAft>
              <a:buFontTx/>
              <a:buNone/>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fontAlgn="auto">
              <a:spcAft>
                <a:spcPts val="0"/>
              </a:spcAft>
              <a:buFont typeface="Wingdings" pitchFamily="2" charset="2"/>
              <a:buChar char="v"/>
              <a:defRP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525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Calisto MT" charset="0"/>
              </a:rPr>
              <a:t>Surprise the Reader</a:t>
            </a:r>
          </a:p>
        </p:txBody>
      </p:sp>
      <p:sp>
        <p:nvSpPr>
          <p:cNvPr id="3" name="Content Placeholder 2"/>
          <p:cNvSpPr>
            <a:spLocks noGrp="1"/>
          </p:cNvSpPr>
          <p:nvPr>
            <p:ph idx="1"/>
          </p:nvPr>
        </p:nvSpPr>
        <p:spPr>
          <a:xfrm>
            <a:off x="498474" y="1295400"/>
            <a:ext cx="7556313" cy="4144963"/>
          </a:xfrm>
        </p:spPr>
        <p:txBody>
          <a:bodyPr rtlCol="0">
            <a:normAutofit/>
          </a:bodyPr>
          <a:lstStyle/>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Character Surprises – character vs. characterization </a:t>
            </a:r>
          </a:p>
          <a:p>
            <a:pPr lvl="1" fontAlgn="auto">
              <a:spcAft>
                <a:spcPts val="0"/>
              </a:spcAft>
              <a:buClr>
                <a:schemeClr val="bg1">
                  <a:lumMod val="65000"/>
                </a:schemeClr>
              </a:buClr>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Who your character appears to be, isn’t who he is.</a:t>
            </a:r>
          </a:p>
          <a:p>
            <a:pPr lvl="1" fontAlgn="auto">
              <a:spcAft>
                <a:spcPts val="0"/>
              </a:spcAft>
              <a:buClr>
                <a:schemeClr val="bg1">
                  <a:lumMod val="65000"/>
                </a:schemeClr>
              </a:buClr>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Emotional responses</a:t>
            </a:r>
          </a:p>
          <a:p>
            <a:pPr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Plot Surprises</a:t>
            </a:r>
          </a:p>
          <a:p>
            <a:pPr lvl="1" fontAlgn="auto">
              <a:spcAft>
                <a:spcPts val="0"/>
              </a:spcAft>
              <a:buClr>
                <a:schemeClr val="bg1">
                  <a:lumMod val="65000"/>
                </a:schemeClr>
              </a:buClr>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Set up expectations and keep your promises in unexpected ways</a:t>
            </a:r>
          </a:p>
          <a:p>
            <a:pPr lvl="2" fontAlgn="auto">
              <a:spcAft>
                <a:spcPts val="0"/>
              </a:spcAft>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List of 20</a:t>
            </a:r>
          </a:p>
          <a:p>
            <a:pPr lvl="1" fontAlgn="auto">
              <a:spcAft>
                <a:spcPts val="0"/>
              </a:spcAft>
              <a:buClr>
                <a:schemeClr val="bg1">
                  <a:lumMod val="65000"/>
                </a:schemeClr>
              </a:buClr>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Shift the character's reality</a:t>
            </a:r>
          </a:p>
          <a:p>
            <a:pPr lvl="1" fontAlgn="auto">
              <a:spcAft>
                <a:spcPts val="0"/>
              </a:spcAft>
              <a:buClr>
                <a:schemeClr val="bg1">
                  <a:lumMod val="65000"/>
                </a:schemeClr>
              </a:buClr>
              <a:buFont typeface="Wingdings" pitchFamily="2" charset="2"/>
              <a:buChar char="v"/>
              <a:defRPr/>
            </a:pPr>
            <a:r>
              <a:rPr lang="en-US" dirty="0">
                <a:solidFill>
                  <a:schemeClr val="tx1">
                    <a:lumMod val="75000"/>
                    <a:lumOff val="25000"/>
                  </a:schemeClr>
                </a:solidFill>
                <a:latin typeface="Arial" panose="020B0604020202020204" pitchFamily="34" charset="0"/>
                <a:cs typeface="Arial" panose="020B0604020202020204" pitchFamily="34" charset="0"/>
              </a:rPr>
              <a:t>Push the readers’ emotional buttons </a:t>
            </a:r>
          </a:p>
        </p:txBody>
      </p:sp>
    </p:spTree>
    <p:extLst>
      <p:ext uri="{BB962C8B-B14F-4D97-AF65-F5344CB8AC3E}">
        <p14:creationId xmlns:p14="http://schemas.microsoft.com/office/powerpoint/2010/main" val="245571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a:latin typeface="Arial" charset="0"/>
              </a:rPr>
              <a:t>Character Surprise</a:t>
            </a:r>
            <a:br>
              <a:rPr lang="en-US" sz="2800">
                <a:latin typeface="Arial" charset="0"/>
              </a:rPr>
            </a:br>
            <a:r>
              <a:rPr lang="en-US" sz="2800">
                <a:latin typeface="Arial" charset="0"/>
              </a:rPr>
              <a:t>SPICE</a:t>
            </a:r>
            <a:r>
              <a:rPr lang="en-US" sz="2800">
                <a:solidFill>
                  <a:srgbClr val="FF0000"/>
                </a:solidFill>
                <a:latin typeface="Arial" charset="0"/>
              </a:rPr>
              <a:t>D</a:t>
            </a:r>
            <a:r>
              <a:rPr lang="en-US" sz="2800">
                <a:latin typeface="Arial" charset="0"/>
              </a:rPr>
              <a:t> – Deep Point of View (Character)</a:t>
            </a:r>
          </a:p>
        </p:txBody>
      </p:sp>
      <p:sp>
        <p:nvSpPr>
          <p:cNvPr id="22530" name="Content Placeholder 2"/>
          <p:cNvSpPr>
            <a:spLocks noGrp="1"/>
          </p:cNvSpPr>
          <p:nvPr>
            <p:ph idx="1"/>
          </p:nvPr>
        </p:nvSpPr>
        <p:spPr/>
        <p:txBody>
          <a:bodyPr/>
          <a:lstStyle/>
          <a:p>
            <a:pPr marL="0" indent="460375">
              <a:buFontTx/>
              <a:buNone/>
            </a:pPr>
            <a:r>
              <a:rPr lang="en-US" dirty="0">
                <a:latin typeface="Arial" charset="0"/>
              </a:rPr>
              <a:t>He [Russo] didn’t understand. The bird knew exactly what Deb wanted, and </a:t>
            </a:r>
            <a:r>
              <a:rPr lang="en-US" dirty="0">
                <a:solidFill>
                  <a:srgbClr val="FF0000"/>
                </a:solidFill>
                <a:latin typeface="Arial" charset="0"/>
              </a:rPr>
              <a:t>she didn’t leave people behind to die. Not after Afghanistan. She had enough ghosts on her conscience. </a:t>
            </a:r>
            <a:r>
              <a:rPr lang="en-US" dirty="0">
                <a:latin typeface="Arial" charset="0"/>
              </a:rPr>
              <a:t>She tilted the chopper forward and came around again, sidling near the road toward Taos Ski Valley where the church bus had been headed before it had vanished. </a:t>
            </a:r>
          </a:p>
          <a:p>
            <a:pPr marL="0" indent="460375">
              <a:buFontTx/>
              <a:buNone/>
            </a:pPr>
            <a:endParaRPr lang="en-US" dirty="0">
              <a:latin typeface="Arial" charset="0"/>
            </a:endParaRPr>
          </a:p>
        </p:txBody>
      </p:sp>
    </p:spTree>
    <p:extLst>
      <p:ext uri="{BB962C8B-B14F-4D97-AF65-F5344CB8AC3E}">
        <p14:creationId xmlns:p14="http://schemas.microsoft.com/office/powerpoint/2010/main" val="353333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4000">
                <a:latin typeface="Arial" charset="0"/>
              </a:rPr>
              <a:t>Plot Surprises</a:t>
            </a:r>
            <a:br>
              <a:rPr lang="en-US" sz="4000">
                <a:latin typeface="Arial" charset="0"/>
              </a:rPr>
            </a:br>
            <a:r>
              <a:rPr lang="en-US" sz="4000">
                <a:latin typeface="Arial" charset="0"/>
              </a:rPr>
              <a:t>S</a:t>
            </a:r>
            <a:r>
              <a:rPr lang="en-US" sz="4000">
                <a:solidFill>
                  <a:srgbClr val="FF0000"/>
                </a:solidFill>
                <a:latin typeface="Arial" charset="0"/>
              </a:rPr>
              <a:t>P</a:t>
            </a:r>
            <a:r>
              <a:rPr lang="en-US" sz="4000">
                <a:latin typeface="Arial" charset="0"/>
              </a:rPr>
              <a:t>ICED – </a:t>
            </a:r>
            <a:r>
              <a:rPr lang="en-US" sz="4000">
                <a:solidFill>
                  <a:srgbClr val="FF0000"/>
                </a:solidFill>
                <a:latin typeface="Arial" charset="0"/>
              </a:rPr>
              <a:t>P</a:t>
            </a:r>
            <a:r>
              <a:rPr lang="en-US" sz="4000">
                <a:latin typeface="Arial" charset="0"/>
              </a:rPr>
              <a:t>owerful Verbs, etc.</a:t>
            </a:r>
          </a:p>
        </p:txBody>
      </p:sp>
      <p:sp>
        <p:nvSpPr>
          <p:cNvPr id="3" name="Content Placeholder 2"/>
          <p:cNvSpPr>
            <a:spLocks noGrp="1"/>
          </p:cNvSpPr>
          <p:nvPr>
            <p:ph idx="1"/>
          </p:nvPr>
        </p:nvSpPr>
        <p:spPr/>
        <p:txBody>
          <a:bodyPr rtlCol="0">
            <a:noAutofit/>
          </a:bodyPr>
          <a:lstStyle/>
          <a:p>
            <a:pPr marL="0" indent="460375" fontAlgn="auto">
              <a:spcAft>
                <a:spcPts val="0"/>
              </a:spcAft>
              <a:buFontTx/>
              <a:buNone/>
              <a:defRPr/>
            </a:pPr>
            <a:r>
              <a:rPr lang="en-US" sz="2800" dirty="0">
                <a:solidFill>
                  <a:schemeClr val="tx1">
                    <a:lumMod val="75000"/>
                    <a:lumOff val="25000"/>
                  </a:schemeClr>
                </a:solidFill>
                <a:latin typeface="Arial" panose="020B0604020202020204" pitchFamily="34" charset="0"/>
                <a:cs typeface="Arial" panose="020B0604020202020204" pitchFamily="34" charset="0"/>
              </a:rPr>
              <a:t>She </a:t>
            </a:r>
            <a:r>
              <a:rPr lang="en-US" sz="2800" dirty="0">
                <a:solidFill>
                  <a:srgbClr val="FF0000"/>
                </a:solidFill>
                <a:latin typeface="Arial" panose="020B0604020202020204" pitchFamily="34" charset="0"/>
                <a:cs typeface="Arial" panose="020B0604020202020204" pitchFamily="34" charset="0"/>
              </a:rPr>
              <a:t>dipped</a:t>
            </a:r>
            <a:r>
              <a:rPr lang="en-US" sz="2800" dirty="0">
                <a:solidFill>
                  <a:schemeClr val="tx1">
                    <a:lumMod val="75000"/>
                    <a:lumOff val="25000"/>
                  </a:schemeClr>
                </a:solidFill>
                <a:latin typeface="Arial" panose="020B0604020202020204" pitchFamily="34" charset="0"/>
                <a:cs typeface="Arial" panose="020B0604020202020204" pitchFamily="34" charset="0"/>
              </a:rPr>
              <a:t> the chopper, </a:t>
            </a:r>
            <a:r>
              <a:rPr lang="en-US" sz="2800" dirty="0">
                <a:solidFill>
                  <a:srgbClr val="FF0000"/>
                </a:solidFill>
                <a:latin typeface="Arial" panose="020B0604020202020204" pitchFamily="34" charset="0"/>
                <a:cs typeface="Arial" panose="020B0604020202020204" pitchFamily="34" charset="0"/>
              </a:rPr>
              <a:t>scouring</a:t>
            </a:r>
            <a:r>
              <a:rPr lang="en-US" sz="2800" dirty="0">
                <a:solidFill>
                  <a:schemeClr val="tx1">
                    <a:lumMod val="75000"/>
                    <a:lumOff val="25000"/>
                  </a:schemeClr>
                </a:solidFill>
                <a:latin typeface="Arial" panose="020B0604020202020204" pitchFamily="34" charset="0"/>
                <a:cs typeface="Arial" panose="020B0604020202020204" pitchFamily="34" charset="0"/>
              </a:rPr>
              <a:t> the terrain with the spotlight. A metallic flash </a:t>
            </a:r>
            <a:r>
              <a:rPr lang="en-US" sz="2800" dirty="0">
                <a:solidFill>
                  <a:srgbClr val="FF0000"/>
                </a:solidFill>
                <a:latin typeface="Arial" panose="020B0604020202020204" pitchFamily="34" charset="0"/>
                <a:cs typeface="Arial" panose="020B0604020202020204" pitchFamily="34" charset="0"/>
              </a:rPr>
              <a:t>pierced</a:t>
            </a:r>
            <a:r>
              <a:rPr lang="en-US" sz="2800" dirty="0">
                <a:solidFill>
                  <a:schemeClr val="tx1">
                    <a:lumMod val="75000"/>
                    <a:lumOff val="25000"/>
                  </a:schemeClr>
                </a:solidFill>
                <a:latin typeface="Arial" panose="020B0604020202020204" pitchFamily="34" charset="0"/>
                <a:cs typeface="Arial" panose="020B0604020202020204" pitchFamily="34" charset="0"/>
              </a:rPr>
              <a:t> her gaze once again. “Gene, did you see that? Just south?” </a:t>
            </a:r>
          </a:p>
          <a:p>
            <a:pPr marL="0" indent="460375" fontAlgn="auto">
              <a:spcAft>
                <a:spcPts val="0"/>
              </a:spcAft>
              <a:buFontTx/>
              <a:buNone/>
              <a:defRPr/>
            </a:pPr>
            <a:r>
              <a:rPr lang="en-US" sz="2800" dirty="0">
                <a:solidFill>
                  <a:schemeClr val="tx1">
                    <a:lumMod val="75000"/>
                    <a:lumOff val="25000"/>
                  </a:schemeClr>
                </a:solidFill>
                <a:latin typeface="Arial" panose="020B0604020202020204" pitchFamily="34" charset="0"/>
                <a:cs typeface="Arial" panose="020B0604020202020204" pitchFamily="34" charset="0"/>
              </a:rPr>
              <a:t>The gray-faced spotter </a:t>
            </a:r>
            <a:r>
              <a:rPr lang="en-US" sz="2800" dirty="0">
                <a:solidFill>
                  <a:srgbClr val="FF0000"/>
                </a:solidFill>
                <a:latin typeface="Arial" panose="020B0604020202020204" pitchFamily="34" charset="0"/>
                <a:cs typeface="Arial" panose="020B0604020202020204" pitchFamily="34" charset="0"/>
              </a:rPr>
              <a:t>shook</a:t>
            </a:r>
            <a:r>
              <a:rPr lang="en-US" sz="2800" dirty="0">
                <a:solidFill>
                  <a:schemeClr val="tx1">
                    <a:lumMod val="75000"/>
                    <a:lumOff val="25000"/>
                  </a:schemeClr>
                </a:solidFill>
                <a:latin typeface="Arial" panose="020B0604020202020204" pitchFamily="34" charset="0"/>
                <a:cs typeface="Arial" panose="020B0604020202020204" pitchFamily="34" charset="0"/>
              </a:rPr>
              <a:t> his head. “No, I’m too busy trying not to </a:t>
            </a:r>
            <a:r>
              <a:rPr lang="en-US" sz="2800" dirty="0">
                <a:solidFill>
                  <a:srgbClr val="FF0000"/>
                </a:solidFill>
                <a:latin typeface="Arial" panose="020B0604020202020204" pitchFamily="34" charset="0"/>
                <a:cs typeface="Arial" panose="020B0604020202020204" pitchFamily="34" charset="0"/>
              </a:rPr>
              <a:t>puke</a:t>
            </a:r>
            <a:r>
              <a:rPr lang="en-US" sz="2800" dirty="0">
                <a:solidFill>
                  <a:schemeClr val="tx1">
                    <a:lumMod val="75000"/>
                    <a:lumOff val="25000"/>
                  </a:schemeClr>
                </a:solidFill>
                <a:latin typeface="Arial" panose="020B0604020202020204" pitchFamily="34" charset="0"/>
                <a:cs typeface="Arial" panose="020B0604020202020204" pitchFamily="34" charset="0"/>
              </a:rPr>
              <a:t> all over your windows.” He </a:t>
            </a:r>
            <a:r>
              <a:rPr lang="en-US" sz="2800" dirty="0">
                <a:solidFill>
                  <a:srgbClr val="FF0000"/>
                </a:solidFill>
                <a:latin typeface="Arial" panose="020B0604020202020204" pitchFamily="34" charset="0"/>
                <a:cs typeface="Arial" panose="020B0604020202020204" pitchFamily="34" charset="0"/>
              </a:rPr>
              <a:t>swallowed</a:t>
            </a:r>
            <a:r>
              <a:rPr lang="en-US" sz="2800" dirty="0">
                <a:solidFill>
                  <a:schemeClr val="tx1">
                    <a:lumMod val="75000"/>
                    <a:lumOff val="25000"/>
                  </a:schemeClr>
                </a:solidFill>
                <a:latin typeface="Arial" panose="020B0604020202020204" pitchFamily="34" charset="0"/>
                <a:cs typeface="Arial" panose="020B0604020202020204" pitchFamily="34" charset="0"/>
              </a:rPr>
              <a:t> deeply and adjusted his microphone. “Could you </a:t>
            </a:r>
            <a:r>
              <a:rPr lang="en-US" sz="2800" dirty="0">
                <a:solidFill>
                  <a:srgbClr val="FF0000"/>
                </a:solidFill>
                <a:latin typeface="Arial" panose="020B0604020202020204" pitchFamily="34" charset="0"/>
                <a:cs typeface="Arial" panose="020B0604020202020204" pitchFamily="34" charset="0"/>
              </a:rPr>
              <a:t>fly</a:t>
            </a:r>
            <a:r>
              <a:rPr lang="en-US" sz="2800" dirty="0">
                <a:solidFill>
                  <a:schemeClr val="tx1">
                    <a:lumMod val="75000"/>
                    <a:lumOff val="25000"/>
                  </a:schemeClr>
                </a:solidFill>
                <a:latin typeface="Arial" panose="020B0604020202020204" pitchFamily="34" charset="0"/>
                <a:cs typeface="Arial" panose="020B0604020202020204" pitchFamily="34" charset="0"/>
              </a:rPr>
              <a:t> this thing steady for a while?” </a:t>
            </a:r>
          </a:p>
          <a:p>
            <a:pPr marL="0" indent="0" fontAlgn="auto">
              <a:spcAft>
                <a:spcPts val="0"/>
              </a:spcAft>
              <a:buFontTx/>
              <a:buNone/>
              <a:defRPr/>
            </a:pP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27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z="3200">
                <a:solidFill>
                  <a:schemeClr val="tx1"/>
                </a:solidFill>
                <a:latin typeface="Arial" charset="0"/>
              </a:rPr>
              <a:t>Drive the Story Forward</a:t>
            </a:r>
            <a:br>
              <a:rPr lang="en-US" sz="3200">
                <a:solidFill>
                  <a:schemeClr val="tx1"/>
                </a:solidFill>
                <a:latin typeface="Arial" charset="0"/>
              </a:rPr>
            </a:br>
            <a:r>
              <a:rPr lang="en-US" sz="3200">
                <a:solidFill>
                  <a:srgbClr val="FF0000"/>
                </a:solidFill>
                <a:latin typeface="Arial" charset="0"/>
              </a:rPr>
              <a:t>S</a:t>
            </a:r>
            <a:r>
              <a:rPr lang="en-US" sz="3200">
                <a:latin typeface="Arial" charset="0"/>
              </a:rPr>
              <a:t>PICED – </a:t>
            </a:r>
            <a:r>
              <a:rPr lang="en-US" sz="3200">
                <a:solidFill>
                  <a:srgbClr val="FF0000"/>
                </a:solidFill>
                <a:latin typeface="Arial" charset="0"/>
              </a:rPr>
              <a:t>S</a:t>
            </a:r>
            <a:r>
              <a:rPr lang="en-US" sz="3200">
                <a:latin typeface="Arial" charset="0"/>
              </a:rPr>
              <a:t>pecificity (including senses)</a:t>
            </a:r>
          </a:p>
        </p:txBody>
      </p:sp>
      <p:sp>
        <p:nvSpPr>
          <p:cNvPr id="33794" name="Content Placeholder 2"/>
          <p:cNvSpPr>
            <a:spLocks noGrp="1"/>
          </p:cNvSpPr>
          <p:nvPr>
            <p:ph idx="1"/>
          </p:nvPr>
        </p:nvSpPr>
        <p:spPr/>
        <p:txBody>
          <a:bodyPr rtlCol="0">
            <a:normAutofit lnSpcReduction="10000"/>
          </a:bodyPr>
          <a:lstStyle/>
          <a:p>
            <a:pPr marL="0" indent="460375" fontAlgn="auto">
              <a:spcAft>
                <a:spcPts val="0"/>
              </a:spcAft>
              <a:buFontTx/>
              <a:buNone/>
              <a:defRPr/>
            </a:pPr>
            <a:r>
              <a:rPr lang="en-US" dirty="0">
                <a:solidFill>
                  <a:schemeClr val="tx1">
                    <a:lumMod val="75000"/>
                    <a:lumOff val="25000"/>
                  </a:schemeClr>
                </a:solidFill>
                <a:latin typeface="Arial" charset="0"/>
                <a:ea typeface="+mn-ea"/>
                <a:cs typeface="+mn-cs"/>
              </a:rPr>
              <a:t>Gene groaned. “Deb, I know you’re used to Denver terrain, but you can’t treat the </a:t>
            </a:r>
            <a:r>
              <a:rPr lang="en-US" dirty="0">
                <a:solidFill>
                  <a:srgbClr val="FF0000"/>
                </a:solidFill>
                <a:latin typeface="Arial" charset="0"/>
                <a:ea typeface="+mn-ea"/>
                <a:cs typeface="+mn-cs"/>
              </a:rPr>
              <a:t>Sangre de Cristo Mountains </a:t>
            </a:r>
            <a:r>
              <a:rPr lang="en-US" dirty="0">
                <a:solidFill>
                  <a:schemeClr val="tx1">
                    <a:lumMod val="75000"/>
                    <a:lumOff val="25000"/>
                  </a:schemeClr>
                </a:solidFill>
                <a:latin typeface="Arial" charset="0"/>
                <a:ea typeface="+mn-ea"/>
                <a:cs typeface="+mn-cs"/>
              </a:rPr>
              <a:t>this way. These </a:t>
            </a:r>
            <a:r>
              <a:rPr lang="en-US" dirty="0">
                <a:solidFill>
                  <a:srgbClr val="FF0000"/>
                </a:solidFill>
                <a:latin typeface="Arial" charset="0"/>
                <a:ea typeface="+mn-ea"/>
                <a:cs typeface="+mn-cs"/>
              </a:rPr>
              <a:t>gullies and drafts can buffet a chopper</a:t>
            </a:r>
            <a:r>
              <a:rPr lang="en-US" dirty="0">
                <a:solidFill>
                  <a:schemeClr val="tx1">
                    <a:lumMod val="75000"/>
                    <a:lumOff val="25000"/>
                  </a:schemeClr>
                </a:solidFill>
                <a:latin typeface="Arial" charset="0"/>
                <a:ea typeface="+mn-ea"/>
                <a:cs typeface="+mn-cs"/>
              </a:rPr>
              <a:t>, especially in some of the gorges. Your lift will disappear, and you’ll fly into the mountain.” </a:t>
            </a:r>
          </a:p>
          <a:p>
            <a:pPr marL="0" indent="460375" fontAlgn="auto">
              <a:spcAft>
                <a:spcPts val="0"/>
              </a:spcAft>
              <a:buFontTx/>
              <a:buNone/>
              <a:defRPr/>
            </a:pPr>
            <a:r>
              <a:rPr lang="en-US" dirty="0">
                <a:solidFill>
                  <a:schemeClr val="tx1">
                    <a:lumMod val="75000"/>
                    <a:lumOff val="25000"/>
                  </a:schemeClr>
                </a:solidFill>
                <a:latin typeface="Arial" charset="0"/>
                <a:ea typeface="+mn-ea"/>
                <a:cs typeface="+mn-cs"/>
              </a:rPr>
              <a:t>A peak rose toward them, and Deb </a:t>
            </a:r>
            <a:r>
              <a:rPr lang="en-US" dirty="0">
                <a:solidFill>
                  <a:srgbClr val="FF0000"/>
                </a:solidFill>
                <a:latin typeface="Arial" charset="0"/>
                <a:ea typeface="+mn-ea"/>
                <a:cs typeface="+mn-cs"/>
              </a:rPr>
              <a:t>pulled up on the collective control stick</a:t>
            </a:r>
            <a:r>
              <a:rPr lang="en-US" dirty="0">
                <a:solidFill>
                  <a:schemeClr val="tx1">
                    <a:lumMod val="75000"/>
                    <a:lumOff val="25000"/>
                  </a:schemeClr>
                </a:solidFill>
                <a:latin typeface="Arial" charset="0"/>
                <a:ea typeface="+mn-ea"/>
                <a:cs typeface="+mn-cs"/>
              </a:rPr>
              <a:t>. The Bell followed her lead easily, but the sun was gone now. The near-total darkness made flying treacherous. The moon was the only thing making the deadly terrain remotely visible outside the spotlight’s range. </a:t>
            </a:r>
          </a:p>
          <a:p>
            <a:pPr marL="0" indent="460375" fontAlgn="auto">
              <a:spcAft>
                <a:spcPts val="0"/>
              </a:spcAft>
              <a:buFontTx/>
              <a:buNone/>
              <a:defRPr/>
            </a:pPr>
            <a:r>
              <a:rPr lang="en-US" dirty="0">
                <a:solidFill>
                  <a:schemeClr val="tx1">
                    <a:lumMod val="75000"/>
                    <a:lumOff val="25000"/>
                  </a:schemeClr>
                </a:solidFill>
                <a:latin typeface="Arial" charset="0"/>
                <a:ea typeface="+mn-ea"/>
                <a:cs typeface="+mn-cs"/>
              </a:rPr>
              <a:t>“At least </a:t>
            </a:r>
            <a:r>
              <a:rPr lang="en-US" dirty="0">
                <a:solidFill>
                  <a:srgbClr val="FF0000"/>
                </a:solidFill>
                <a:latin typeface="Arial" charset="0"/>
                <a:ea typeface="+mn-ea"/>
                <a:cs typeface="+mn-cs"/>
              </a:rPr>
              <a:t>there aren’t Stingers or RPGs shooting </a:t>
            </a:r>
            <a:r>
              <a:rPr lang="en-US" dirty="0">
                <a:solidFill>
                  <a:schemeClr val="tx1">
                    <a:lumMod val="75000"/>
                    <a:lumOff val="25000"/>
                  </a:schemeClr>
                </a:solidFill>
                <a:latin typeface="Arial" charset="0"/>
                <a:ea typeface="+mn-ea"/>
                <a:cs typeface="+mn-cs"/>
              </a:rPr>
              <a:t>at us,” she said. </a:t>
            </a:r>
          </a:p>
          <a:p>
            <a:pPr marL="0" indent="460375" fontAlgn="auto">
              <a:spcAft>
                <a:spcPts val="0"/>
              </a:spcAft>
              <a:buFontTx/>
              <a:buNone/>
              <a:defRPr/>
            </a:pPr>
            <a:endParaRPr lang="en-US" dirty="0">
              <a:solidFill>
                <a:schemeClr val="tx1">
                  <a:lumMod val="75000"/>
                  <a:lumOff val="25000"/>
                </a:schemeClr>
              </a:solidFill>
              <a:latin typeface="Arial" charset="0"/>
              <a:ea typeface="+mn-ea"/>
              <a:cs typeface="+mn-cs"/>
            </a:endParaRPr>
          </a:p>
        </p:txBody>
      </p:sp>
    </p:spTree>
    <p:extLst>
      <p:ext uri="{BB962C8B-B14F-4D97-AF65-F5344CB8AC3E}">
        <p14:creationId xmlns:p14="http://schemas.microsoft.com/office/powerpoint/2010/main" val="306073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a:latin typeface="Arial" charset="0"/>
              </a:rPr>
              <a:t>Drive the Story Forward</a:t>
            </a:r>
            <a:br>
              <a:rPr lang="en-US" sz="2000">
                <a:latin typeface="Arial" charset="0"/>
              </a:rPr>
            </a:br>
            <a:r>
              <a:rPr lang="en-US" sz="2000">
                <a:latin typeface="Arial" charset="0"/>
              </a:rPr>
              <a:t> SPIC</a:t>
            </a:r>
            <a:r>
              <a:rPr lang="en-US" sz="2000">
                <a:solidFill>
                  <a:srgbClr val="FF0000"/>
                </a:solidFill>
                <a:latin typeface="Arial" charset="0"/>
              </a:rPr>
              <a:t>E</a:t>
            </a:r>
            <a:r>
              <a:rPr lang="en-US" sz="2000">
                <a:latin typeface="Arial" charset="0"/>
              </a:rPr>
              <a:t>D - </a:t>
            </a:r>
            <a:r>
              <a:rPr lang="en-US" sz="2000">
                <a:solidFill>
                  <a:srgbClr val="FF0000"/>
                </a:solidFill>
                <a:latin typeface="Arial" charset="0"/>
              </a:rPr>
              <a:t>E</a:t>
            </a:r>
            <a:r>
              <a:rPr lang="en-US" sz="2000">
                <a:latin typeface="Arial" charset="0"/>
              </a:rPr>
              <a:t>nding Hooks (And Openings) aka Surprises!</a:t>
            </a:r>
          </a:p>
        </p:txBody>
      </p:sp>
      <p:sp>
        <p:nvSpPr>
          <p:cNvPr id="34818" name="Content Placeholder 2"/>
          <p:cNvSpPr>
            <a:spLocks noGrp="1"/>
          </p:cNvSpPr>
          <p:nvPr>
            <p:ph idx="1"/>
          </p:nvPr>
        </p:nvSpPr>
        <p:spPr>
          <a:xfrm>
            <a:off x="238030" y="1524000"/>
            <a:ext cx="8077200" cy="5334000"/>
          </a:xfrm>
        </p:spPr>
        <p:txBody>
          <a:bodyPr rtlCol="0">
            <a:normAutofit lnSpcReduction="10000"/>
          </a:bodyPr>
          <a:lstStyle/>
          <a:p>
            <a:pPr marL="0" indent="460375" fontAlgn="auto">
              <a:spcAft>
                <a:spcPts val="0"/>
              </a:spcAft>
              <a:buFontTx/>
              <a:buNone/>
              <a:defRPr/>
            </a:pPr>
            <a:r>
              <a:rPr lang="en-US" sz="2500" dirty="0">
                <a:solidFill>
                  <a:schemeClr val="tx1">
                    <a:lumMod val="75000"/>
                    <a:lumOff val="25000"/>
                  </a:schemeClr>
                </a:solidFill>
                <a:latin typeface="Arial" charset="0"/>
                <a:ea typeface="+mn-ea"/>
                <a:cs typeface="+mn-cs"/>
              </a:rPr>
              <a:t>The chopper touched down, and </a:t>
            </a:r>
            <a:r>
              <a:rPr lang="en-US" sz="2500" dirty="0">
                <a:solidFill>
                  <a:srgbClr val="FF0000"/>
                </a:solidFill>
                <a:latin typeface="Arial" charset="0"/>
                <a:ea typeface="+mn-ea"/>
                <a:cs typeface="+mn-cs"/>
              </a:rPr>
              <a:t>Deb jumped to the snow-packed ground, ignoring the cold around her. </a:t>
            </a:r>
            <a:r>
              <a:rPr lang="en-US" sz="2500" dirty="0">
                <a:solidFill>
                  <a:schemeClr val="tx1">
                    <a:lumMod val="75000"/>
                    <a:lumOff val="25000"/>
                  </a:schemeClr>
                </a:solidFill>
                <a:latin typeface="Arial" charset="0"/>
                <a:ea typeface="+mn-ea"/>
                <a:cs typeface="+mn-cs"/>
              </a:rPr>
              <a:t>For now, she had people to save. As Deb and Gene yanked out the sled to transport the wounded, two men ran toward her, one whose forehead was caked with dried blood. </a:t>
            </a:r>
          </a:p>
          <a:p>
            <a:pPr marL="0" indent="460375" fontAlgn="auto">
              <a:spcAft>
                <a:spcPts val="0"/>
              </a:spcAft>
              <a:buFontTx/>
              <a:buNone/>
              <a:defRPr/>
            </a:pPr>
            <a:r>
              <a:rPr lang="en-US" sz="2500" dirty="0">
                <a:solidFill>
                  <a:schemeClr val="tx1">
                    <a:lumMod val="75000"/>
                    <a:lumOff val="25000"/>
                  </a:schemeClr>
                </a:solidFill>
                <a:latin typeface="Arial" charset="0"/>
                <a:ea typeface="+mn-ea"/>
                <a:cs typeface="+mn-cs"/>
              </a:rPr>
              <a:t>“Please, we need help. Some of the kids are hurt bad. They need a hospital.” </a:t>
            </a:r>
          </a:p>
          <a:p>
            <a:pPr marL="0" indent="460375" fontAlgn="auto">
              <a:spcAft>
                <a:spcPts val="0"/>
              </a:spcAft>
              <a:buFontTx/>
              <a:buNone/>
              <a:defRPr/>
            </a:pPr>
            <a:r>
              <a:rPr lang="en-US" sz="2500" dirty="0">
                <a:solidFill>
                  <a:schemeClr val="tx1">
                    <a:lumMod val="75000"/>
                    <a:lumOff val="25000"/>
                  </a:schemeClr>
                </a:solidFill>
                <a:latin typeface="Arial" charset="0"/>
                <a:ea typeface="+mn-ea"/>
                <a:cs typeface="+mn-cs"/>
              </a:rPr>
              <a:t>Deb scanned the inside of the chopper. How many could she fit and safely make it back? </a:t>
            </a:r>
            <a:r>
              <a:rPr lang="en-US" sz="2500" dirty="0">
                <a:solidFill>
                  <a:srgbClr val="FF0000"/>
                </a:solidFill>
                <a:latin typeface="Arial" charset="0"/>
                <a:ea typeface="+mn-ea"/>
                <a:cs typeface="+mn-cs"/>
              </a:rPr>
              <a:t>If she left equipment behind, she could carry someone extra</a:t>
            </a:r>
            <a:r>
              <a:rPr lang="en-US" sz="2500" dirty="0">
                <a:solidFill>
                  <a:schemeClr val="tx1">
                    <a:lumMod val="75000"/>
                    <a:lumOff val="25000"/>
                  </a:schemeClr>
                </a:solidFill>
                <a:latin typeface="Arial" charset="0"/>
                <a:ea typeface="+mn-ea"/>
                <a:cs typeface="+mn-cs"/>
              </a:rPr>
              <a:t>. Her boss would be furious she’d taken the risk, but </a:t>
            </a:r>
            <a:r>
              <a:rPr lang="en-US" sz="2500" dirty="0">
                <a:solidFill>
                  <a:srgbClr val="FF0000"/>
                </a:solidFill>
                <a:latin typeface="Arial" charset="0"/>
                <a:ea typeface="+mn-ea"/>
                <a:cs typeface="+mn-cs"/>
              </a:rPr>
              <a:t>she’d worry about her job later. </a:t>
            </a:r>
          </a:p>
          <a:p>
            <a:pPr marL="0" indent="460375" fontAlgn="auto">
              <a:spcAft>
                <a:spcPts val="0"/>
              </a:spcAft>
              <a:buFontTx/>
              <a:buNone/>
              <a:defRPr/>
            </a:pPr>
            <a:endParaRPr lang="en-US" sz="2500" dirty="0">
              <a:solidFill>
                <a:schemeClr val="tx1">
                  <a:lumMod val="75000"/>
                  <a:lumOff val="25000"/>
                </a:schemeClr>
              </a:solidFill>
              <a:latin typeface="Arial" charset="0"/>
              <a:ea typeface="+mn-ea"/>
              <a:cs typeface="+mn-cs"/>
            </a:endParaRPr>
          </a:p>
        </p:txBody>
      </p:sp>
    </p:spTree>
    <p:extLst>
      <p:ext uri="{BB962C8B-B14F-4D97-AF65-F5344CB8AC3E}">
        <p14:creationId xmlns:p14="http://schemas.microsoft.com/office/powerpoint/2010/main" val="44681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rtlCol="0">
            <a:normAutofit fontScale="90000"/>
          </a:bodyPr>
          <a:lstStyle/>
          <a:p>
            <a:pPr fontAlgn="auto">
              <a:spcAft>
                <a:spcPts val="0"/>
              </a:spcAft>
              <a:defRPr/>
            </a:pPr>
            <a:r>
              <a:rPr lang="en-US" dirty="0">
                <a:solidFill>
                  <a:schemeClr val="tx1">
                    <a:lumMod val="85000"/>
                    <a:lumOff val="15000"/>
                  </a:schemeClr>
                </a:solidFill>
                <a:latin typeface="Arial" charset="0"/>
                <a:ea typeface="+mj-ea"/>
                <a:cs typeface="+mj-cs"/>
              </a:rPr>
              <a:t>What do you know about Deb and the Story?</a:t>
            </a:r>
          </a:p>
        </p:txBody>
      </p:sp>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t="3696"/>
          <a:stretch>
            <a:fillRect/>
          </a:stretch>
        </p:blipFill>
        <p:spPr bwMode="auto">
          <a:xfrm>
            <a:off x="838200" y="1752600"/>
            <a:ext cx="7432675" cy="479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03811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Turning Points and Reversals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8920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dirty="0">
                <a:solidFill>
                  <a:srgbClr val="663366"/>
                </a:solidFill>
                <a:latin typeface="Trebuchet MS" charset="0"/>
              </a:rPr>
              <a:t>What</a:t>
            </a:r>
            <a:r>
              <a:rPr lang="en-US" dirty="0">
                <a:latin typeface="Trebuchet MS" charset="0"/>
              </a:rPr>
              <a:t> are Turning Points?</a:t>
            </a:r>
          </a:p>
        </p:txBody>
      </p:sp>
      <p:sp>
        <p:nvSpPr>
          <p:cNvPr id="35842" name="Rectangle 3"/>
          <p:cNvSpPr>
            <a:spLocks noGrp="1" noChangeArrowheads="1"/>
          </p:cNvSpPr>
          <p:nvPr>
            <p:ph idx="1"/>
          </p:nvPr>
        </p:nvSpPr>
        <p:spPr>
          <a:xfrm>
            <a:off x="498474" y="1143000"/>
            <a:ext cx="7556313" cy="4983163"/>
          </a:xfrm>
        </p:spPr>
        <p:txBody>
          <a:bodyPr>
            <a:normAutofit fontScale="92500" lnSpcReduction="20000"/>
          </a:bodyPr>
          <a:lstStyle/>
          <a:p>
            <a:pPr marL="577850" indent="-577850">
              <a:lnSpc>
                <a:spcPct val="120000"/>
              </a:lnSpc>
              <a:spcBef>
                <a:spcPts val="0"/>
              </a:spcBef>
            </a:pPr>
            <a:r>
              <a:rPr lang="en-US" sz="2400" dirty="0">
                <a:solidFill>
                  <a:schemeClr val="tx1">
                    <a:lumMod val="75000"/>
                    <a:lumOff val="25000"/>
                  </a:schemeClr>
                </a:solidFill>
                <a:latin typeface="Arial"/>
                <a:cs typeface="Arial"/>
              </a:rPr>
              <a:t>Significant and surprising scene or series of scenes which change the direction of your plot or subplot </a:t>
            </a:r>
            <a:r>
              <a:rPr lang="en-US" sz="2400" dirty="0">
                <a:solidFill>
                  <a:schemeClr val="tx1">
                    <a:lumMod val="75000"/>
                    <a:lumOff val="25000"/>
                  </a:schemeClr>
                </a:solidFill>
                <a:effectLst>
                  <a:outerShdw blurRad="38100" dist="38100" dir="2700000" algn="tl">
                    <a:srgbClr val="000000">
                      <a:alpha val="43137"/>
                    </a:srgbClr>
                  </a:outerShdw>
                </a:effectLst>
                <a:latin typeface="Arial"/>
                <a:cs typeface="Arial"/>
              </a:rPr>
              <a:t>FOR THE CHARACTER </a:t>
            </a:r>
            <a:r>
              <a:rPr lang="en-US" sz="2400" dirty="0">
                <a:solidFill>
                  <a:schemeClr val="tx1">
                    <a:lumMod val="75000"/>
                    <a:lumOff val="25000"/>
                  </a:schemeClr>
                </a:solidFill>
                <a:latin typeface="Arial"/>
                <a:cs typeface="Arial"/>
              </a:rPr>
              <a:t>and the reader.</a:t>
            </a:r>
          </a:p>
          <a:p>
            <a:pPr marL="577850" indent="-577850">
              <a:lnSpc>
                <a:spcPct val="120000"/>
              </a:lnSpc>
              <a:spcBef>
                <a:spcPts val="0"/>
              </a:spcBef>
            </a:pPr>
            <a:r>
              <a:rPr lang="en-US" dirty="0"/>
              <a:t>Turning points illustrate deep character, theme, braiding of internal/external conflict, layering through conflict, action, emotion and surprise </a:t>
            </a:r>
          </a:p>
          <a:p>
            <a:pPr marL="577850" indent="-577850">
              <a:lnSpc>
                <a:spcPct val="120000"/>
              </a:lnSpc>
              <a:spcBef>
                <a:spcPts val="0"/>
              </a:spcBef>
            </a:pPr>
            <a:r>
              <a:rPr lang="en-US" dirty="0"/>
              <a:t>Attack your character's flaw</a:t>
            </a:r>
          </a:p>
          <a:p>
            <a:pPr marL="1035050" lvl="2" indent="-577850">
              <a:lnSpc>
                <a:spcPct val="120000"/>
              </a:lnSpc>
              <a:spcBef>
                <a:spcPts val="0"/>
              </a:spcBef>
            </a:pPr>
            <a:r>
              <a:rPr lang="en-US" sz="2000" dirty="0">
                <a:latin typeface="Arial"/>
                <a:cs typeface="Arial"/>
              </a:rPr>
              <a:t>Layer internal and external conflict (i.e. events AND character/emotion) and theme</a:t>
            </a:r>
          </a:p>
          <a:p>
            <a:pPr marL="1263650" lvl="3" indent="-577850">
              <a:lnSpc>
                <a:spcPct val="120000"/>
              </a:lnSpc>
              <a:spcBef>
                <a:spcPts val="0"/>
              </a:spcBef>
            </a:pPr>
            <a:r>
              <a:rPr lang="en-US" dirty="0">
                <a:latin typeface="Arial"/>
                <a:cs typeface="Arial"/>
              </a:rPr>
              <a:t>The greatest danger to the character is </a:t>
            </a:r>
            <a:r>
              <a:rPr lang="en-US" b="1" i="1" dirty="0">
                <a:latin typeface="Arial"/>
                <a:cs typeface="Arial"/>
              </a:rPr>
              <a:t>not</a:t>
            </a:r>
            <a:r>
              <a:rPr lang="en-US" dirty="0">
                <a:latin typeface="Arial"/>
                <a:cs typeface="Arial"/>
              </a:rPr>
              <a:t> the external plot but the character's flaw</a:t>
            </a:r>
          </a:p>
          <a:p>
            <a:pPr marL="1263650" lvl="3" indent="-577850">
              <a:lnSpc>
                <a:spcPct val="120000"/>
              </a:lnSpc>
              <a:spcBef>
                <a:spcPts val="0"/>
              </a:spcBef>
            </a:pPr>
            <a:r>
              <a:rPr lang="en-US" dirty="0">
                <a:latin typeface="Arial"/>
                <a:cs typeface="Arial"/>
              </a:rPr>
              <a:t>The villain is the personification of the danger to the protagonist (Swain)</a:t>
            </a:r>
          </a:p>
          <a:p>
            <a:pPr marL="1263650" lvl="3" indent="-577850">
              <a:lnSpc>
                <a:spcPct val="120000"/>
              </a:lnSpc>
              <a:spcBef>
                <a:spcPts val="0"/>
              </a:spcBef>
            </a:pPr>
            <a:r>
              <a:rPr lang="en-US" dirty="0">
                <a:latin typeface="Arial"/>
                <a:cs typeface="Arial"/>
              </a:rPr>
              <a:t>The attacks continue until the black moment forces an irrevocable change in the character (the realization)</a:t>
            </a:r>
            <a:endParaRPr lang="en-US" dirty="0"/>
          </a:p>
          <a:p>
            <a:pPr marL="577850" indent="-577850">
              <a:lnSpc>
                <a:spcPct val="120000"/>
              </a:lnSpc>
              <a:spcBef>
                <a:spcPts val="0"/>
              </a:spcBef>
            </a:pPr>
            <a:r>
              <a:rPr lang="en-US" dirty="0"/>
              <a:t>Escalate the stakes as you go from turning point to turning point. (escalate tension)</a:t>
            </a:r>
            <a:endParaRPr lang="en-US" sz="1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rgbClr val="663366"/>
                </a:solidFill>
                <a:latin typeface="Arial"/>
                <a:ea typeface="+mj-ea"/>
                <a:cs typeface="Arial"/>
              </a:rPr>
              <a:t>Turning Points</a:t>
            </a:r>
          </a:p>
        </p:txBody>
      </p:sp>
      <p:pic>
        <p:nvPicPr>
          <p:cNvPr id="27650" name="Picture 2"/>
          <p:cNvPicPr>
            <a:picLocks noChangeAspect="1" noChangeArrowheads="1"/>
          </p:cNvPicPr>
          <p:nvPr/>
        </p:nvPicPr>
        <p:blipFill>
          <a:blip r:embed="rId3"/>
          <a:srcRect/>
          <a:stretch>
            <a:fillRect/>
          </a:stretch>
        </p:blipFill>
        <p:spPr bwMode="auto">
          <a:xfrm>
            <a:off x="439642" y="2133600"/>
            <a:ext cx="8094758" cy="4073525"/>
          </a:xfrm>
          <a:prstGeom prst="round2DiagRect">
            <a:avLst>
              <a:gd name="adj1" fmla="val 16667"/>
              <a:gd name="adj2" fmla="val 0"/>
            </a:avLst>
          </a:prstGeom>
          <a:ln w="88900" cap="sq">
            <a:solidFill>
              <a:schemeClr val="accent1">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682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Non-Craft</a:t>
            </a:r>
          </a:p>
        </p:txBody>
      </p:sp>
      <p:sp>
        <p:nvSpPr>
          <p:cNvPr id="5" name="Text Placeholder 4"/>
          <p:cNvSpPr>
            <a:spLocks noGrp="1"/>
          </p:cNvSpPr>
          <p:nvPr>
            <p:ph type="body" idx="1"/>
          </p:nvPr>
        </p:nvSpPr>
        <p:spPr/>
        <p:txBody>
          <a:bodyPr/>
          <a:lstStyle/>
          <a:p>
            <a:endParaRPr lang="en-US"/>
          </a:p>
        </p:txBody>
      </p:sp>
      <p:pic>
        <p:nvPicPr>
          <p:cNvPr id="7" name="Picture 6"/>
          <p:cNvPicPr>
            <a:picLocks noChangeAspect="1"/>
          </p:cNvPicPr>
          <p:nvPr/>
        </p:nvPicPr>
        <p:blipFill>
          <a:blip r:embed="rId2"/>
          <a:stretch>
            <a:fillRect/>
          </a:stretch>
        </p:blipFill>
        <p:spPr>
          <a:xfrm>
            <a:off x="4876800" y="1752600"/>
            <a:ext cx="3376569" cy="3417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450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atin typeface="Trebuchet MS" charset="0"/>
              </a:rPr>
              <a:t>Types of Turning Points</a:t>
            </a:r>
          </a:p>
        </p:txBody>
      </p:sp>
      <p:sp>
        <p:nvSpPr>
          <p:cNvPr id="27650" name="Rectangle 3"/>
          <p:cNvSpPr>
            <a:spLocks noGrp="1" noChangeArrowheads="1"/>
          </p:cNvSpPr>
          <p:nvPr>
            <p:ph idx="1"/>
          </p:nvPr>
        </p:nvSpPr>
        <p:spPr>
          <a:xfrm>
            <a:off x="498474" y="1295400"/>
            <a:ext cx="7556313" cy="4830763"/>
          </a:xfrm>
        </p:spPr>
        <p:txBody>
          <a:bodyPr>
            <a:normAutofit/>
          </a:bodyPr>
          <a:lstStyle/>
          <a:p>
            <a:pPr marL="660400" indent="-660400" eaLnBrk="1" hangingPunct="1">
              <a:lnSpc>
                <a:spcPct val="90000"/>
              </a:lnSpc>
            </a:pPr>
            <a:r>
              <a:rPr lang="en-US" sz="2400" dirty="0">
                <a:latin typeface="Georgia" charset="0"/>
              </a:rPr>
              <a:t>Major turning points of the story--dependent on the protagonist </a:t>
            </a:r>
            <a:r>
              <a:rPr lang="en-US" sz="2400" b="1" i="1" dirty="0">
                <a:latin typeface="Georgia" charset="0"/>
              </a:rPr>
              <a:t>and</a:t>
            </a:r>
            <a:r>
              <a:rPr lang="en-US" sz="2400" dirty="0">
                <a:latin typeface="Georgia" charset="0"/>
              </a:rPr>
              <a:t> the genre.  </a:t>
            </a:r>
          </a:p>
          <a:p>
            <a:pPr marL="1035050" lvl="1" indent="-577850" eaLnBrk="1" hangingPunct="1">
              <a:lnSpc>
                <a:spcPct val="90000"/>
              </a:lnSpc>
            </a:pPr>
            <a:r>
              <a:rPr lang="en-US" sz="2000" dirty="0">
                <a:latin typeface="Georgia" charset="0"/>
              </a:rPr>
              <a:t>Scenes of significant plot AND character development</a:t>
            </a:r>
          </a:p>
          <a:p>
            <a:pPr marL="1035050" lvl="1" indent="-577850" eaLnBrk="1" hangingPunct="1">
              <a:lnSpc>
                <a:spcPct val="90000"/>
              </a:lnSpc>
            </a:pPr>
            <a:r>
              <a:rPr lang="en-US" sz="2000" dirty="0">
                <a:latin typeface="Georgia" charset="0"/>
              </a:rPr>
              <a:t>Result in intense emotion by character and reader</a:t>
            </a:r>
          </a:p>
          <a:p>
            <a:pPr marL="660400" indent="-660400" eaLnBrk="1" hangingPunct="1">
              <a:lnSpc>
                <a:spcPct val="90000"/>
              </a:lnSpc>
            </a:pPr>
            <a:r>
              <a:rPr lang="en-US" sz="2400" dirty="0">
                <a:latin typeface="Georgia" charset="0"/>
              </a:rPr>
              <a:t>Minor turning points (between major turning points) and even within chapters (reversals)</a:t>
            </a:r>
          </a:p>
          <a:p>
            <a:pPr marL="660400" indent="-660400" eaLnBrk="1" hangingPunct="1">
              <a:lnSpc>
                <a:spcPct val="90000"/>
              </a:lnSpc>
            </a:pPr>
            <a:r>
              <a:rPr lang="en-US" sz="2400" dirty="0">
                <a:latin typeface="Georgia" charset="0"/>
              </a:rPr>
              <a:t>Subplot turning points</a:t>
            </a:r>
          </a:p>
          <a:p>
            <a:pPr marL="660400" indent="-660400" eaLnBrk="1" hangingPunct="1">
              <a:lnSpc>
                <a:spcPct val="90000"/>
              </a:lnSpc>
            </a:pPr>
            <a:r>
              <a:rPr lang="en-US" sz="2400" dirty="0">
                <a:latin typeface="Georgia" charset="0"/>
              </a:rPr>
              <a:t>Other characters' turning points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tx1">
                    <a:lumMod val="85000"/>
                    <a:lumOff val="15000"/>
                  </a:schemeClr>
                </a:solidFill>
                <a:ea typeface="+mj-ea"/>
                <a:cs typeface="+mj-cs"/>
              </a:rPr>
              <a:t>Turning Points are about Character as much as plot</a:t>
            </a:r>
          </a:p>
        </p:txBody>
      </p:sp>
      <p:sp>
        <p:nvSpPr>
          <p:cNvPr id="4" name="Content Placeholder 3"/>
          <p:cNvSpPr>
            <a:spLocks noGrp="1"/>
          </p:cNvSpPr>
          <p:nvPr>
            <p:ph idx="1"/>
          </p:nvPr>
        </p:nvSpPr>
        <p:spPr>
          <a:xfrm>
            <a:off x="498475" y="1752600"/>
            <a:ext cx="4454526" cy="4648200"/>
          </a:xfrm>
        </p:spPr>
        <p:txBody>
          <a:bodyPr>
            <a:normAutofit/>
          </a:bodyPr>
          <a:lstStyle/>
          <a:p>
            <a:r>
              <a:rPr lang="en-US" sz="2400" dirty="0">
                <a:latin typeface="Arial"/>
                <a:cs typeface="Arial"/>
              </a:rPr>
              <a:t>No matter which plotting or writing method you choose, ask: do the turning points scene(s) include all turning point elements of plot  </a:t>
            </a:r>
            <a:r>
              <a:rPr lang="en-US" sz="2400" b="1" dirty="0">
                <a:solidFill>
                  <a:srgbClr val="C00000"/>
                </a:solidFill>
                <a:latin typeface="Arial"/>
                <a:cs typeface="Arial"/>
              </a:rPr>
              <a:t>AND emotion</a:t>
            </a:r>
            <a:r>
              <a:rPr lang="en-US" sz="2400" dirty="0">
                <a:latin typeface="Arial"/>
                <a:cs typeface="Arial"/>
              </a:rPr>
              <a:t>? </a:t>
            </a:r>
          </a:p>
          <a:p>
            <a:r>
              <a:rPr lang="en-US" sz="2400" dirty="0"/>
              <a:t>A good rule of thumb: 1 MAJOR turning point every 25,000 words</a:t>
            </a:r>
          </a:p>
          <a:p>
            <a:r>
              <a:rPr lang="en-US" sz="2400" dirty="0"/>
              <a:t>Could a kiss be a turning point? Why?</a:t>
            </a:r>
          </a:p>
          <a:p>
            <a:endParaRPr lang="en-US" sz="2400" dirty="0"/>
          </a:p>
          <a:p>
            <a:endParaRPr lang="en-US" sz="2400" dirty="0"/>
          </a:p>
        </p:txBody>
      </p:sp>
      <p:pic>
        <p:nvPicPr>
          <p:cNvPr id="28674" name="Picture 2" descr="MountainDiag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2438400"/>
            <a:ext cx="3548445" cy="2819400"/>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040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3133725"/>
            <a:ext cx="6400800" cy="1362075"/>
          </a:xfrm>
        </p:spPr>
        <p:txBody>
          <a:bodyPr/>
          <a:lstStyle/>
          <a:p>
            <a:r>
              <a:rPr lang="en-US" dirty="0"/>
              <a:t>Make Your Characters Special</a:t>
            </a:r>
          </a:p>
        </p:txBody>
      </p:sp>
      <p:sp>
        <p:nvSpPr>
          <p:cNvPr id="5" name="Text Placeholder 4"/>
          <p:cNvSpPr>
            <a:spLocks noGrp="1"/>
          </p:cNvSpPr>
          <p:nvPr>
            <p:ph type="body" idx="1"/>
          </p:nvPr>
        </p:nvSpPr>
        <p:spPr>
          <a:xfrm>
            <a:off x="2514600" y="4672013"/>
            <a:ext cx="5410200" cy="1500187"/>
          </a:xfrm>
        </p:spPr>
        <p:txBody>
          <a:bodyPr>
            <a:normAutofit/>
          </a:bodyPr>
          <a:lstStyle/>
          <a:p>
            <a:r>
              <a:rPr lang="en-US" sz="2000" dirty="0"/>
              <a:t>No matter what inspires the story, a story begins and ends with character</a:t>
            </a:r>
          </a:p>
        </p:txBody>
      </p:sp>
      <p:pic>
        <p:nvPicPr>
          <p:cNvPr id="6" name="Picture 2" descr="C:\Documents and Settings\Robin Perini\Local Settings\Temporary Internet Files\Content.IE5\XF79N9VW\MPj04393150000[1].jpg"/>
          <p:cNvPicPr>
            <a:picLocks noChangeAspect="1" noChangeArrowheads="1"/>
          </p:cNvPicPr>
          <p:nvPr/>
        </p:nvPicPr>
        <p:blipFill>
          <a:blip r:embed="rId2" cstate="print"/>
          <a:srcRect/>
          <a:stretch>
            <a:fillRect/>
          </a:stretch>
        </p:blipFill>
        <p:spPr bwMode="auto">
          <a:xfrm>
            <a:off x="762000" y="4307840"/>
            <a:ext cx="1447393" cy="2169160"/>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pic>
        <p:nvPicPr>
          <p:cNvPr id="7" name="Picture 3" descr="C:\Documents and Settings\Robin Perini\Local Settings\Temporary Internet Files\Content.IE5\IJOLA5U7\MPj04387110000[1].jpg"/>
          <p:cNvPicPr>
            <a:picLocks noChangeAspect="1" noChangeArrowheads="1"/>
          </p:cNvPicPr>
          <p:nvPr/>
        </p:nvPicPr>
        <p:blipFill>
          <a:blip r:embed="rId3" cstate="print"/>
          <a:srcRect/>
          <a:stretch>
            <a:fillRect/>
          </a:stretch>
        </p:blipFill>
        <p:spPr bwMode="auto">
          <a:xfrm>
            <a:off x="990600" y="381000"/>
            <a:ext cx="3337560" cy="2234973"/>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pic>
        <p:nvPicPr>
          <p:cNvPr id="9" name="Picture 7" descr="C:\Documents and Settings\Robin Perini\Local Settings\Temporary Internet Files\Content.IE5\D6RH1Y41\MPj04387330000[1].jpg"/>
          <p:cNvPicPr>
            <a:picLocks noChangeAspect="1" noChangeArrowheads="1"/>
          </p:cNvPicPr>
          <p:nvPr/>
        </p:nvPicPr>
        <p:blipFill>
          <a:blip r:embed="rId4" cstate="print"/>
          <a:srcRect/>
          <a:stretch>
            <a:fillRect/>
          </a:stretch>
        </p:blipFill>
        <p:spPr bwMode="auto">
          <a:xfrm>
            <a:off x="3048000" y="1219200"/>
            <a:ext cx="1295400" cy="1943100"/>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pic>
        <p:nvPicPr>
          <p:cNvPr id="10" name="Picture 8" descr="C:\Documents and Settings\Robin Perini\Local Settings\Temporary Internet Files\Content.IE5\G5Q389ER\MPj04392950000[1].jpg"/>
          <p:cNvPicPr>
            <a:picLocks noChangeAspect="1" noChangeArrowheads="1"/>
          </p:cNvPicPr>
          <p:nvPr/>
        </p:nvPicPr>
        <p:blipFill>
          <a:blip r:embed="rId5" cstate="print"/>
          <a:srcRect/>
          <a:stretch>
            <a:fillRect/>
          </a:stretch>
        </p:blipFill>
        <p:spPr bwMode="auto">
          <a:xfrm>
            <a:off x="4038600" y="1981200"/>
            <a:ext cx="2781300" cy="1854200"/>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pic>
        <p:nvPicPr>
          <p:cNvPr id="11" name="Picture 6" descr="C:\Documents and Settings\Robin Perini\Local Settings\Temporary Internet Files\Content.IE5\SDYBCDA7\MPj04384430000[1].jpg"/>
          <p:cNvPicPr>
            <a:picLocks noChangeAspect="1" noChangeArrowheads="1"/>
          </p:cNvPicPr>
          <p:nvPr/>
        </p:nvPicPr>
        <p:blipFill>
          <a:blip r:embed="rId6" cstate="print"/>
          <a:srcRect/>
          <a:stretch>
            <a:fillRect/>
          </a:stretch>
        </p:blipFill>
        <p:spPr bwMode="auto">
          <a:xfrm>
            <a:off x="6324600" y="381000"/>
            <a:ext cx="2221992" cy="2580854"/>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sp>
        <p:nvSpPr>
          <p:cNvPr id="12" name="Text Placeholder 4"/>
          <p:cNvSpPr txBox="1">
            <a:spLocks/>
          </p:cNvSpPr>
          <p:nvPr/>
        </p:nvSpPr>
        <p:spPr>
          <a:xfrm>
            <a:off x="685800" y="2514600"/>
            <a:ext cx="8229600" cy="533400"/>
          </a:xfrm>
          <a:prstGeom prst="rect">
            <a:avLst/>
          </a:prstGeom>
        </p:spPr>
        <p:txBody>
          <a:bodyPr vert="horz" lIns="91440" tIns="45720" rIns="91440" bIns="45720" rtlCol="0" anchor="t" anchorCtr="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cap="none" baseline="0">
                <a:solidFill>
                  <a:schemeClr val="bg1"/>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400" kern="1200" baseline="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400" kern="1200" baseline="0">
                <a:solidFill>
                  <a:schemeClr val="tx1">
                    <a:tint val="75000"/>
                  </a:schemeClr>
                </a:solidFill>
                <a:latin typeface="+mn-lt"/>
                <a:ea typeface="+mn-ea"/>
                <a:cs typeface="+mn-cs"/>
              </a:defRPr>
            </a:lvl9pPr>
          </a:lstStyle>
          <a:p>
            <a:endParaRPr lang="en-US" sz="1600" dirty="0"/>
          </a:p>
        </p:txBody>
      </p:sp>
      <p:pic>
        <p:nvPicPr>
          <p:cNvPr id="8" name="Picture 5" descr="C:\Documents and Settings\Robin Perini\Local Settings\Temporary Internet Files\Content.IE5\G5U7CPI7\MPj04384860000[1].jpg"/>
          <p:cNvPicPr>
            <a:picLocks noChangeAspect="1" noChangeArrowheads="1"/>
          </p:cNvPicPr>
          <p:nvPr/>
        </p:nvPicPr>
        <p:blipFill>
          <a:blip r:embed="rId7" cstate="print"/>
          <a:srcRect/>
          <a:stretch>
            <a:fillRect/>
          </a:stretch>
        </p:blipFill>
        <p:spPr bwMode="auto">
          <a:xfrm>
            <a:off x="4648200" y="381000"/>
            <a:ext cx="1447800" cy="2168602"/>
          </a:xfrm>
          <a:prstGeom prst="round2DiagRect">
            <a:avLst>
              <a:gd name="adj1" fmla="val 16667"/>
              <a:gd name="adj2" fmla="val 0"/>
            </a:avLst>
          </a:prstGeom>
          <a:ln w="88900" cap="sq">
            <a:solidFill>
              <a:srgbClr val="F3EFF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3763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Strong Character Goals</a:t>
            </a:r>
          </a:p>
        </p:txBody>
      </p:sp>
      <p:sp>
        <p:nvSpPr>
          <p:cNvPr id="3" name="Content Placeholder 2"/>
          <p:cNvSpPr>
            <a:spLocks noGrp="1"/>
          </p:cNvSpPr>
          <p:nvPr>
            <p:ph idx="1"/>
          </p:nvPr>
        </p:nvSpPr>
        <p:spPr>
          <a:xfrm>
            <a:off x="304800" y="1371600"/>
            <a:ext cx="8458200" cy="4648200"/>
          </a:xfrm>
        </p:spPr>
        <p:txBody>
          <a:bodyPr>
            <a:normAutofit fontScale="92500" lnSpcReduction="10000"/>
          </a:bodyPr>
          <a:lstStyle/>
          <a:p>
            <a:r>
              <a:rPr lang="en-US" sz="2400" b="1" dirty="0"/>
              <a:t>Story is character.  </a:t>
            </a:r>
          </a:p>
          <a:p>
            <a:pPr lvl="1"/>
            <a:r>
              <a:rPr lang="en-US" sz="2000" dirty="0"/>
              <a:t>Character is the metaphor for a human being</a:t>
            </a:r>
          </a:p>
          <a:p>
            <a:pPr lvl="1"/>
            <a:r>
              <a:rPr lang="en-US" sz="2000" dirty="0"/>
              <a:t>A character’s goals tell us a lot about their deep character.  Ask </a:t>
            </a:r>
            <a:r>
              <a:rPr lang="en-US" sz="2000" b="1" dirty="0">
                <a:effectLst>
                  <a:outerShdw blurRad="38100" dist="38100" dir="2700000" algn="tl">
                    <a:srgbClr val="000000">
                      <a:alpha val="43137"/>
                    </a:srgbClr>
                  </a:outerShdw>
                </a:effectLst>
              </a:rPr>
              <a:t>WHY?</a:t>
            </a:r>
            <a:endParaRPr lang="en-US" sz="2400" b="1" dirty="0">
              <a:effectLst>
                <a:outerShdw blurRad="38100" dist="38100" dir="2700000" algn="tl">
                  <a:srgbClr val="000000">
                    <a:alpha val="43137"/>
                  </a:srgbClr>
                </a:outerShdw>
              </a:effectLst>
            </a:endParaRPr>
          </a:p>
          <a:p>
            <a:endParaRPr lang="en-US" sz="2400" b="1" dirty="0"/>
          </a:p>
          <a:p>
            <a:r>
              <a:rPr lang="en-US" sz="2400" b="1" dirty="0"/>
              <a:t>Character Sketch </a:t>
            </a:r>
            <a:r>
              <a:rPr lang="en-US" sz="2400" dirty="0"/>
              <a:t>(see end of handout)</a:t>
            </a:r>
          </a:p>
          <a:p>
            <a:endParaRPr lang="en-US" sz="2400" b="1" dirty="0"/>
          </a:p>
          <a:p>
            <a:r>
              <a:rPr lang="en-US" sz="2400" b="1" dirty="0"/>
              <a:t>Make the Reader Care</a:t>
            </a:r>
          </a:p>
          <a:p>
            <a:pPr lvl="1"/>
            <a:r>
              <a:rPr lang="en-US" sz="2000" dirty="0"/>
              <a:t>How much a character cares about </a:t>
            </a:r>
            <a:br>
              <a:rPr lang="en-US" sz="2000" dirty="0"/>
            </a:br>
            <a:r>
              <a:rPr lang="en-US" sz="2000" dirty="0"/>
              <a:t>his/her goal is in direct proportion to </a:t>
            </a:r>
            <a:br>
              <a:rPr lang="en-US" sz="2000" dirty="0"/>
            </a:br>
            <a:r>
              <a:rPr lang="en-US" sz="2000" dirty="0"/>
              <a:t>how much the reader will care (Laura </a:t>
            </a:r>
            <a:r>
              <a:rPr lang="en-US" sz="2000" dirty="0" err="1"/>
              <a:t>DeVries</a:t>
            </a:r>
            <a:r>
              <a:rPr lang="en-US" sz="2000" dirty="0"/>
              <a:t>)</a:t>
            </a:r>
          </a:p>
          <a:p>
            <a:pPr lvl="1"/>
            <a:r>
              <a:rPr lang="en-US" sz="2000" dirty="0"/>
              <a:t>Long and Short-Range Goals</a:t>
            </a:r>
          </a:p>
          <a:p>
            <a:endParaRPr lang="en-US" sz="2400" dirty="0"/>
          </a:p>
        </p:txBody>
      </p:sp>
      <p:graphicFrame>
        <p:nvGraphicFramePr>
          <p:cNvPr id="4" name="Diagram 3"/>
          <p:cNvGraphicFramePr/>
          <p:nvPr>
            <p:extLst>
              <p:ext uri="{D42A27DB-BD31-4B8C-83A1-F6EECF244321}">
                <p14:modId xmlns:p14="http://schemas.microsoft.com/office/powerpoint/2010/main" val="1440096938"/>
              </p:ext>
            </p:extLst>
          </p:nvPr>
        </p:nvGraphicFramePr>
        <p:xfrm>
          <a:off x="4843083" y="3421218"/>
          <a:ext cx="4315493" cy="340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510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Character vs. Characterization</a:t>
            </a:r>
            <a:br>
              <a:rPr lang="en-US" dirty="0"/>
            </a:br>
            <a:endParaRPr lang="en-US" dirty="0"/>
          </a:p>
        </p:txBody>
      </p:sp>
      <p:sp>
        <p:nvSpPr>
          <p:cNvPr id="3" name="Content Placeholder 2"/>
          <p:cNvSpPr>
            <a:spLocks noGrp="1"/>
          </p:cNvSpPr>
          <p:nvPr>
            <p:ph idx="1"/>
          </p:nvPr>
        </p:nvSpPr>
        <p:spPr>
          <a:xfrm>
            <a:off x="498474" y="1066800"/>
            <a:ext cx="7959726" cy="5486400"/>
          </a:xfrm>
        </p:spPr>
        <p:txBody>
          <a:bodyPr>
            <a:noAutofit/>
          </a:bodyPr>
          <a:lstStyle/>
          <a:p>
            <a:r>
              <a:rPr lang="en-US" sz="2400" dirty="0"/>
              <a:t>Characterization - Sum total of observable traits </a:t>
            </a:r>
            <a:br>
              <a:rPr lang="en-US" sz="2400" dirty="0"/>
            </a:br>
            <a:r>
              <a:rPr lang="en-US" sz="2400" dirty="0"/>
              <a:t>and qualities</a:t>
            </a:r>
          </a:p>
          <a:p>
            <a:pPr lvl="1">
              <a:lnSpc>
                <a:spcPct val="90000"/>
              </a:lnSpc>
              <a:defRPr/>
            </a:pPr>
            <a:r>
              <a:rPr lang="en-US" dirty="0"/>
              <a:t>Age, sex, education, profession</a:t>
            </a:r>
          </a:p>
          <a:p>
            <a:pPr lvl="1">
              <a:lnSpc>
                <a:spcPct val="90000"/>
              </a:lnSpc>
              <a:defRPr/>
            </a:pPr>
            <a:r>
              <a:rPr lang="en-US" dirty="0"/>
              <a:t>Introverted, extroverted, optimistic, pessimistic</a:t>
            </a:r>
          </a:p>
          <a:p>
            <a:r>
              <a:rPr lang="en-US" sz="2400" dirty="0"/>
              <a:t>Character - Deep true nature of your character, revealed by making choices under pressure</a:t>
            </a:r>
            <a:endParaRPr lang="en-US" sz="1600" dirty="0"/>
          </a:p>
          <a:p>
            <a:pPr lvl="1"/>
            <a:r>
              <a:rPr lang="en-US" dirty="0"/>
              <a:t>Shift the character's reality</a:t>
            </a:r>
            <a:endParaRPr lang="en-US" sz="1600" dirty="0"/>
          </a:p>
          <a:p>
            <a:pPr lvl="1"/>
            <a:r>
              <a:rPr lang="en-US" dirty="0"/>
              <a:t>Ask yourself what your character would NEVER do, and then figure out a way to make them do it.</a:t>
            </a:r>
            <a:endParaRPr lang="en-US" sz="1600" dirty="0"/>
          </a:p>
          <a:p>
            <a:pPr lvl="1"/>
            <a:r>
              <a:rPr lang="en-US" dirty="0"/>
              <a:t>Each time you remove an obstacle, uncover one more.</a:t>
            </a:r>
            <a:endParaRPr lang="en-US" sz="1600" dirty="0"/>
          </a:p>
          <a:p>
            <a:r>
              <a:rPr lang="en-US" sz="2400" dirty="0"/>
              <a:t>The key question:  WHY?</a:t>
            </a:r>
          </a:p>
          <a:p>
            <a:r>
              <a:rPr lang="en-US" sz="2400" dirty="0"/>
              <a:t>It always comes back to the same necessity: go deep enough and there is bedrock of truth, however hard. — May </a:t>
            </a:r>
            <a:r>
              <a:rPr lang="en-US" sz="2400" dirty="0" err="1"/>
              <a:t>Sarton</a:t>
            </a:r>
            <a:endParaRPr lang="en-US" sz="1600" dirty="0"/>
          </a:p>
          <a:p>
            <a:endParaRPr lang="en-US" sz="2400" dirty="0"/>
          </a:p>
        </p:txBody>
      </p:sp>
    </p:spTree>
    <p:extLst>
      <p:ext uri="{BB962C8B-B14F-4D97-AF65-F5344CB8AC3E}">
        <p14:creationId xmlns:p14="http://schemas.microsoft.com/office/powerpoint/2010/main" val="329000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Look beneath the surface</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872427604"/>
              </p:ext>
            </p:extLst>
          </p:nvPr>
        </p:nvGraphicFramePr>
        <p:xfrm>
          <a:off x="685800" y="3276600"/>
          <a:ext cx="5791200" cy="3073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20000"/>
                    </a:ext>
                  </a:extLst>
                </a:gridCol>
                <a:gridCol w="2108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431800">
                <a:tc>
                  <a:txBody>
                    <a:bodyPr/>
                    <a:lstStyle/>
                    <a:p>
                      <a:r>
                        <a:rPr lang="en-US" dirty="0"/>
                        <a:t>Name</a:t>
                      </a:r>
                    </a:p>
                  </a:txBody>
                  <a:tcPr marL="73959" marR="73959"/>
                </a:tc>
                <a:tc>
                  <a:txBody>
                    <a:bodyPr/>
                    <a:lstStyle/>
                    <a:p>
                      <a:r>
                        <a:rPr lang="en-US" dirty="0"/>
                        <a:t>Characterization</a:t>
                      </a:r>
                    </a:p>
                  </a:txBody>
                  <a:tcPr marL="73959" marR="73959"/>
                </a:tc>
                <a:tc>
                  <a:txBody>
                    <a:bodyPr/>
                    <a:lstStyle/>
                    <a:p>
                      <a:r>
                        <a:rPr lang="en-US" dirty="0"/>
                        <a:t>Character</a:t>
                      </a:r>
                    </a:p>
                  </a:txBody>
                  <a:tcPr marL="73959" marR="73959"/>
                </a:tc>
                <a:extLst>
                  <a:ext uri="{0D108BD9-81ED-4DB2-BD59-A6C34878D82A}">
                    <a16:rowId xmlns:a16="http://schemas.microsoft.com/office/drawing/2014/main" val="10000"/>
                  </a:ext>
                </a:extLst>
              </a:tr>
              <a:tr h="431800">
                <a:tc>
                  <a:txBody>
                    <a:bodyPr/>
                    <a:lstStyle/>
                    <a:p>
                      <a:r>
                        <a:rPr lang="en-US" dirty="0"/>
                        <a:t>James Bond</a:t>
                      </a:r>
                    </a:p>
                  </a:txBody>
                  <a:tcPr marL="73959" marR="73959"/>
                </a:tc>
                <a:tc>
                  <a:txBody>
                    <a:bodyPr/>
                    <a:lstStyle/>
                    <a:p>
                      <a:r>
                        <a:rPr lang="en-US" dirty="0"/>
                        <a:t>Lounge</a:t>
                      </a:r>
                      <a:r>
                        <a:rPr lang="en-US" baseline="0" dirty="0"/>
                        <a:t> Lizard</a:t>
                      </a:r>
                      <a:endParaRPr lang="en-US" dirty="0"/>
                    </a:p>
                  </a:txBody>
                  <a:tcPr marL="73959" marR="73959"/>
                </a:tc>
                <a:tc>
                  <a:txBody>
                    <a:bodyPr/>
                    <a:lstStyle/>
                    <a:p>
                      <a:r>
                        <a:rPr lang="en-US" dirty="0"/>
                        <a:t>Hero</a:t>
                      </a:r>
                    </a:p>
                  </a:txBody>
                  <a:tcPr marL="73959" marR="73959"/>
                </a:tc>
                <a:extLst>
                  <a:ext uri="{0D108BD9-81ED-4DB2-BD59-A6C34878D82A}">
                    <a16:rowId xmlns:a16="http://schemas.microsoft.com/office/drawing/2014/main" val="10001"/>
                  </a:ext>
                </a:extLst>
              </a:tr>
              <a:tr h="431800">
                <a:tc>
                  <a:txBody>
                    <a:bodyPr/>
                    <a:lstStyle/>
                    <a:p>
                      <a:r>
                        <a:rPr lang="en-US" dirty="0"/>
                        <a:t>Indiana</a:t>
                      </a:r>
                      <a:r>
                        <a:rPr lang="en-US" baseline="0" dirty="0"/>
                        <a:t> Jones</a:t>
                      </a:r>
                      <a:endParaRPr lang="en-US" dirty="0"/>
                    </a:p>
                  </a:txBody>
                  <a:tcPr marL="73959" marR="73959"/>
                </a:tc>
                <a:tc>
                  <a:txBody>
                    <a:bodyPr/>
                    <a:lstStyle/>
                    <a:p>
                      <a:r>
                        <a:rPr lang="en-US" dirty="0"/>
                        <a:t>Professor</a:t>
                      </a:r>
                    </a:p>
                  </a:txBody>
                  <a:tcPr marL="73959" marR="73959"/>
                </a:tc>
                <a:tc>
                  <a:txBody>
                    <a:bodyPr/>
                    <a:lstStyle/>
                    <a:p>
                      <a:r>
                        <a:rPr lang="en-US" dirty="0"/>
                        <a:t>Hero</a:t>
                      </a:r>
                    </a:p>
                  </a:txBody>
                  <a:tcPr marL="73959" marR="73959"/>
                </a:tc>
                <a:extLst>
                  <a:ext uri="{0D108BD9-81ED-4DB2-BD59-A6C34878D82A}">
                    <a16:rowId xmlns:a16="http://schemas.microsoft.com/office/drawing/2014/main" val="10002"/>
                  </a:ext>
                </a:extLst>
              </a:tr>
              <a:tr h="431800">
                <a:tc>
                  <a:txBody>
                    <a:bodyPr/>
                    <a:lstStyle/>
                    <a:p>
                      <a:r>
                        <a:rPr lang="en-US" dirty="0"/>
                        <a:t>Eve Dallas</a:t>
                      </a:r>
                    </a:p>
                  </a:txBody>
                  <a:tcPr marL="73959" marR="73959"/>
                </a:tc>
                <a:tc>
                  <a:txBody>
                    <a:bodyPr/>
                    <a:lstStyle/>
                    <a:p>
                      <a:r>
                        <a:rPr lang="en-US" dirty="0"/>
                        <a:t>Tough</a:t>
                      </a:r>
                      <a:r>
                        <a:rPr lang="en-US" baseline="0" dirty="0"/>
                        <a:t> </a:t>
                      </a:r>
                      <a:r>
                        <a:rPr lang="en-US" dirty="0"/>
                        <a:t>Cop</a:t>
                      </a:r>
                    </a:p>
                  </a:txBody>
                  <a:tcPr marL="73959" marR="73959"/>
                </a:tc>
                <a:tc>
                  <a:txBody>
                    <a:bodyPr/>
                    <a:lstStyle/>
                    <a:p>
                      <a:r>
                        <a:rPr lang="en-US" dirty="0"/>
                        <a:t>Caring</a:t>
                      </a:r>
                      <a:r>
                        <a:rPr lang="en-US" baseline="0" dirty="0"/>
                        <a:t> and personally vulnerable</a:t>
                      </a:r>
                      <a:endParaRPr lang="en-US" dirty="0"/>
                    </a:p>
                  </a:txBody>
                  <a:tcPr marL="73959" marR="73959"/>
                </a:tc>
                <a:extLst>
                  <a:ext uri="{0D108BD9-81ED-4DB2-BD59-A6C34878D82A}">
                    <a16:rowId xmlns:a16="http://schemas.microsoft.com/office/drawing/2014/main" val="10003"/>
                  </a:ext>
                </a:extLst>
              </a:tr>
              <a:tr h="431800">
                <a:tc>
                  <a:txBody>
                    <a:bodyPr/>
                    <a:lstStyle/>
                    <a:p>
                      <a:r>
                        <a:rPr lang="en-US" dirty="0"/>
                        <a:t>?</a:t>
                      </a:r>
                    </a:p>
                  </a:txBody>
                  <a:tcPr marL="73959" marR="73959"/>
                </a:tc>
                <a:tc>
                  <a:txBody>
                    <a:bodyPr/>
                    <a:lstStyle/>
                    <a:p>
                      <a:endParaRPr lang="en-US" dirty="0"/>
                    </a:p>
                  </a:txBody>
                  <a:tcPr marL="73959" marR="73959"/>
                </a:tc>
                <a:tc>
                  <a:txBody>
                    <a:bodyPr/>
                    <a:lstStyle/>
                    <a:p>
                      <a:endParaRPr lang="en-US" dirty="0"/>
                    </a:p>
                  </a:txBody>
                  <a:tcPr marL="73959" marR="73959"/>
                </a:tc>
                <a:extLst>
                  <a:ext uri="{0D108BD9-81ED-4DB2-BD59-A6C34878D82A}">
                    <a16:rowId xmlns:a16="http://schemas.microsoft.com/office/drawing/2014/main" val="10004"/>
                  </a:ext>
                </a:extLst>
              </a:tr>
              <a:tr h="431800">
                <a:tc>
                  <a:txBody>
                    <a:bodyPr/>
                    <a:lstStyle/>
                    <a:p>
                      <a:endParaRPr lang="en-US" dirty="0"/>
                    </a:p>
                  </a:txBody>
                  <a:tcPr marL="73959" marR="73959"/>
                </a:tc>
                <a:tc>
                  <a:txBody>
                    <a:bodyPr/>
                    <a:lstStyle/>
                    <a:p>
                      <a:endParaRPr lang="en-US" dirty="0"/>
                    </a:p>
                  </a:txBody>
                  <a:tcPr marL="73959" marR="73959"/>
                </a:tc>
                <a:tc>
                  <a:txBody>
                    <a:bodyPr/>
                    <a:lstStyle/>
                    <a:p>
                      <a:endParaRPr lang="en-US" dirty="0"/>
                    </a:p>
                  </a:txBody>
                  <a:tcPr marL="73959" marR="73959"/>
                </a:tc>
                <a:extLst>
                  <a:ext uri="{0D108BD9-81ED-4DB2-BD59-A6C34878D82A}">
                    <a16:rowId xmlns:a16="http://schemas.microsoft.com/office/drawing/2014/main" val="10005"/>
                  </a:ext>
                </a:extLst>
              </a:tr>
            </a:tbl>
          </a:graphicData>
        </a:graphic>
      </p:graphicFrame>
      <p:sp>
        <p:nvSpPr>
          <p:cNvPr id="10" name="Content Placeholder 9"/>
          <p:cNvSpPr>
            <a:spLocks noGrp="1"/>
          </p:cNvSpPr>
          <p:nvPr>
            <p:ph sz="half" idx="2"/>
          </p:nvPr>
        </p:nvSpPr>
        <p:spPr>
          <a:xfrm>
            <a:off x="304800" y="1447800"/>
            <a:ext cx="8458200" cy="1600200"/>
          </a:xfrm>
        </p:spPr>
        <p:txBody>
          <a:bodyPr>
            <a:normAutofit/>
          </a:bodyPr>
          <a:lstStyle/>
          <a:p>
            <a:r>
              <a:rPr lang="en-US" sz="2800" dirty="0"/>
              <a:t>Favorite book or movie character</a:t>
            </a:r>
          </a:p>
          <a:p>
            <a:pPr lvl="1"/>
            <a:r>
              <a:rPr lang="en-US" sz="2400" dirty="0"/>
              <a:t>What do they seem to be at the beginning of the story</a:t>
            </a:r>
          </a:p>
          <a:p>
            <a:pPr lvl="1"/>
            <a:r>
              <a:rPr lang="en-US" sz="2400" dirty="0"/>
              <a:t>Who do we discover they are?</a:t>
            </a:r>
          </a:p>
        </p:txBody>
      </p:sp>
      <p:grpSp>
        <p:nvGrpSpPr>
          <p:cNvPr id="5" name="Group 4"/>
          <p:cNvGrpSpPr/>
          <p:nvPr/>
        </p:nvGrpSpPr>
        <p:grpSpPr>
          <a:xfrm>
            <a:off x="7086600" y="5410200"/>
            <a:ext cx="1782510" cy="1271524"/>
            <a:chOff x="6474412" y="3922732"/>
            <a:chExt cx="2209800" cy="1576324"/>
          </a:xfrm>
        </p:grpSpPr>
        <p:pic>
          <p:nvPicPr>
            <p:cNvPr id="6" name="Picture 5"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474412" y="3922732"/>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7" name="TextBox 6"/>
            <p:cNvSpPr txBox="1"/>
            <p:nvPr/>
          </p:nvSpPr>
          <p:spPr>
            <a:xfrm>
              <a:off x="6477001" y="5014480"/>
              <a:ext cx="1981199" cy="419710"/>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368342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Duality of character</a:t>
            </a:r>
          </a:p>
        </p:txBody>
      </p:sp>
      <p:pic>
        <p:nvPicPr>
          <p:cNvPr id="26626" name="Picture 2"/>
          <p:cNvPicPr>
            <a:picLocks noGrp="1" noChangeAspect="1" noChangeArrowheads="1"/>
          </p:cNvPicPr>
          <p:nvPr>
            <p:ph sz="half" idx="1"/>
          </p:nvPr>
        </p:nvPicPr>
        <p:blipFill>
          <a:blip r:embed="rId3"/>
          <a:stretch>
            <a:fillRect/>
          </a:stretch>
        </p:blipFill>
        <p:spPr bwMode="auto">
          <a:xfrm>
            <a:off x="685800" y="1600200"/>
            <a:ext cx="6666535" cy="4837246"/>
          </a:xfrm>
          <a:prstGeom prst="rect">
            <a:avLst/>
          </a:prstGeom>
          <a:solidFill>
            <a:schemeClr val="bg1"/>
          </a:solidFill>
          <a:ln w="9525">
            <a:noFill/>
            <a:miter lim="800000"/>
            <a:headEnd/>
            <a:tailEnd/>
          </a:ln>
        </p:spPr>
      </p:pic>
      <p:sp>
        <p:nvSpPr>
          <p:cNvPr id="4" name="Content Placeholder 3"/>
          <p:cNvSpPr>
            <a:spLocks noGrp="1"/>
          </p:cNvSpPr>
          <p:nvPr>
            <p:ph sz="half" idx="2"/>
          </p:nvPr>
        </p:nvSpPr>
        <p:spPr>
          <a:xfrm>
            <a:off x="304800" y="1219200"/>
            <a:ext cx="8458200" cy="457200"/>
          </a:xfrm>
        </p:spPr>
        <p:txBody>
          <a:bodyPr>
            <a:noAutofit/>
          </a:bodyPr>
          <a:lstStyle/>
          <a:p>
            <a:pPr marL="342900" lvl="3" indent="-342900">
              <a:buFont typeface="Wingdings 2"/>
              <a:buChar char=""/>
            </a:pPr>
            <a:r>
              <a:rPr lang="en-US" sz="2400" b="1" dirty="0"/>
              <a:t>Character's strength is their weakness</a:t>
            </a:r>
          </a:p>
        </p:txBody>
      </p:sp>
      <p:sp>
        <p:nvSpPr>
          <p:cNvPr id="5" name="Rectangle 4"/>
          <p:cNvSpPr/>
          <p:nvPr/>
        </p:nvSpPr>
        <p:spPr>
          <a:xfrm>
            <a:off x="685800" y="2460813"/>
            <a:ext cx="6477000" cy="152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401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0" y="4495800"/>
            <a:ext cx="4114800" cy="1500187"/>
          </a:xfrm>
        </p:spPr>
        <p:txBody>
          <a:bodyPr/>
          <a:lstStyle/>
          <a:p>
            <a:r>
              <a:rPr lang="en-US" dirty="0"/>
              <a:t>Whether you start with an idea, setting or scene.</a:t>
            </a:r>
          </a:p>
        </p:txBody>
      </p:sp>
      <p:sp>
        <p:nvSpPr>
          <p:cNvPr id="4" name="Title 3"/>
          <p:cNvSpPr>
            <a:spLocks noGrp="1"/>
          </p:cNvSpPr>
          <p:nvPr>
            <p:ph type="title"/>
          </p:nvPr>
        </p:nvSpPr>
        <p:spPr>
          <a:xfrm>
            <a:off x="2286000" y="2514600"/>
            <a:ext cx="5638800" cy="1743075"/>
          </a:xfrm>
        </p:spPr>
        <p:txBody>
          <a:bodyPr>
            <a:normAutofit/>
          </a:bodyPr>
          <a:lstStyle/>
          <a:p>
            <a:r>
              <a:rPr lang="en-US" dirty="0"/>
              <a:t>Braid Plot </a:t>
            </a:r>
            <a:br>
              <a:rPr lang="en-US" dirty="0"/>
            </a:br>
            <a:r>
              <a:rPr lang="en-US" dirty="0"/>
              <a:t>and Character</a:t>
            </a:r>
          </a:p>
        </p:txBody>
      </p:sp>
      <p:pic>
        <p:nvPicPr>
          <p:cNvPr id="9220" name="Picture 4" descr="C:\Documents and Settings\Robin Perini\Local Settings\Temporary Internet Files\Content.IE5\IJOLA5U7\MPj04014380000[1].jpg"/>
          <p:cNvPicPr>
            <a:picLocks noChangeAspect="1" noChangeArrowheads="1"/>
          </p:cNvPicPr>
          <p:nvPr/>
        </p:nvPicPr>
        <p:blipFill>
          <a:blip r:embed="rId3" cstate="print"/>
          <a:srcRect/>
          <a:stretch>
            <a:fillRect/>
          </a:stretch>
        </p:blipFill>
        <p:spPr bwMode="auto">
          <a:xfrm>
            <a:off x="6477000" y="3505200"/>
            <a:ext cx="2133079" cy="2667000"/>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18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 </a:t>
            </a:r>
            <a:r>
              <a:rPr lang="en-US" dirty="0">
                <a:sym typeface="Symbol"/>
              </a:rPr>
              <a:t>Story</a:t>
            </a:r>
            <a:endParaRPr lang="en-US" dirty="0"/>
          </a:p>
        </p:txBody>
      </p:sp>
      <p:sp>
        <p:nvSpPr>
          <p:cNvPr id="3" name="Content Placeholder 2"/>
          <p:cNvSpPr>
            <a:spLocks noGrp="1"/>
          </p:cNvSpPr>
          <p:nvPr>
            <p:ph sz="half" idx="1"/>
          </p:nvPr>
        </p:nvSpPr>
        <p:spPr>
          <a:xfrm>
            <a:off x="4343400" y="2209800"/>
            <a:ext cx="4724400" cy="3962400"/>
          </a:xfrm>
        </p:spPr>
        <p:txBody>
          <a:bodyPr>
            <a:noAutofit/>
          </a:bodyPr>
          <a:lstStyle/>
          <a:p>
            <a:r>
              <a:rPr lang="en-US" sz="2400" b="1" i="1" dirty="0"/>
              <a:t>A Story… </a:t>
            </a:r>
          </a:p>
          <a:p>
            <a:pPr lvl="1"/>
            <a:r>
              <a:rPr lang="en-US" sz="2000" i="1" dirty="0"/>
              <a:t>Recounts events that must be translated into feelings.  It concerns . . . someone's reactions to what happens; his feelings; his emotions; his impulses; his dreams, his ambitions; his clashing drives and inner conflicts.  Plunge the character into a pre-planned situation that challenges the part of him that cares, that threatens the thing he feels is important</a:t>
            </a:r>
            <a:r>
              <a:rPr lang="en-US" sz="2000" dirty="0"/>
              <a:t>.  — Dwight V. Swain, </a:t>
            </a:r>
            <a:r>
              <a:rPr lang="en-US" sz="2000" u="sng" dirty="0"/>
              <a:t>Techniques of the Selling Writer</a:t>
            </a:r>
            <a:r>
              <a:rPr lang="en-US" sz="2000" dirty="0"/>
              <a:t>.</a:t>
            </a:r>
          </a:p>
          <a:p>
            <a:pPr lvl="1"/>
            <a:endParaRPr lang="en-US" sz="2000" dirty="0"/>
          </a:p>
          <a:p>
            <a:endParaRPr lang="en-US" sz="2400" dirty="0"/>
          </a:p>
        </p:txBody>
      </p:sp>
      <p:sp>
        <p:nvSpPr>
          <p:cNvPr id="4" name="Content Placeholder 3"/>
          <p:cNvSpPr>
            <a:spLocks noGrp="1"/>
          </p:cNvSpPr>
          <p:nvPr>
            <p:ph sz="half" idx="2"/>
          </p:nvPr>
        </p:nvSpPr>
        <p:spPr>
          <a:xfrm>
            <a:off x="228600" y="1447800"/>
            <a:ext cx="4343400" cy="4876800"/>
          </a:xfrm>
        </p:spPr>
        <p:txBody>
          <a:bodyPr>
            <a:noAutofit/>
          </a:bodyPr>
          <a:lstStyle/>
          <a:p>
            <a:r>
              <a:rPr lang="en-US" sz="2400" b="1" dirty="0"/>
              <a:t>A Plot</a:t>
            </a:r>
          </a:p>
          <a:p>
            <a:pPr lvl="1"/>
            <a:r>
              <a:rPr lang="en-US" sz="2000" dirty="0"/>
              <a:t>Is what happens</a:t>
            </a:r>
          </a:p>
          <a:p>
            <a:pPr lvl="1"/>
            <a:r>
              <a:rPr lang="en-US" sz="2000" dirty="0"/>
              <a:t>Provides the action</a:t>
            </a:r>
          </a:p>
          <a:p>
            <a:pPr lvl="1"/>
            <a:r>
              <a:rPr lang="en-US" sz="2000" dirty="0"/>
              <a:t>Provides motion</a:t>
            </a:r>
          </a:p>
          <a:p>
            <a:pPr lvl="1"/>
            <a:r>
              <a:rPr lang="en-US" sz="2000" dirty="0"/>
              <a:t>Road it takes to get you there</a:t>
            </a:r>
            <a:endParaRPr lang="en-US" sz="1400" dirty="0"/>
          </a:p>
          <a:p>
            <a:r>
              <a:rPr lang="en-US" sz="2400" b="1" dirty="0"/>
              <a:t>A Story</a:t>
            </a:r>
          </a:p>
          <a:p>
            <a:pPr lvl="1"/>
            <a:r>
              <a:rPr lang="en-US" sz="2000" dirty="0"/>
              <a:t>Is what it does to the ‘who’ it happens to.</a:t>
            </a:r>
          </a:p>
          <a:p>
            <a:pPr lvl="1"/>
            <a:r>
              <a:rPr lang="en-US" sz="2000" dirty="0"/>
              <a:t>Provides the reactions</a:t>
            </a:r>
          </a:p>
          <a:p>
            <a:pPr lvl="1"/>
            <a:r>
              <a:rPr lang="en-US" sz="2000" dirty="0"/>
              <a:t>Provides emotion</a:t>
            </a:r>
          </a:p>
          <a:p>
            <a:pPr lvl="1"/>
            <a:r>
              <a:rPr lang="en-US" sz="2000" dirty="0"/>
              <a:t>Journey to truth</a:t>
            </a:r>
            <a:endParaRPr lang="en-US" sz="1100" dirty="0"/>
          </a:p>
        </p:txBody>
      </p:sp>
      <p:pic>
        <p:nvPicPr>
          <p:cNvPr id="4098" name="Picture 2" descr="C:\Documents and Settings\Robin Perini\Local Settings\Temporary Internet Files\Content.IE5\ATUNA1IJ\MPj04009480000[1].jpg"/>
          <p:cNvPicPr>
            <a:picLocks noChangeAspect="1" noChangeArrowheads="1"/>
          </p:cNvPicPr>
          <p:nvPr/>
        </p:nvPicPr>
        <p:blipFill>
          <a:blip r:embed="rId3" cstate="print"/>
          <a:srcRect/>
          <a:stretch>
            <a:fillRect/>
          </a:stretch>
        </p:blipFill>
        <p:spPr bwMode="auto">
          <a:xfrm>
            <a:off x="7292415" y="228600"/>
            <a:ext cx="1524744" cy="2286000"/>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4912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1000"/>
            <a:ext cx="7556313" cy="1116106"/>
          </a:xfrm>
        </p:spPr>
        <p:txBody>
          <a:bodyPr/>
          <a:lstStyle/>
          <a:p>
            <a:r>
              <a:rPr lang="en-US" sz="3200" dirty="0"/>
              <a:t>Emotions Connect Character and Structure</a:t>
            </a:r>
          </a:p>
        </p:txBody>
      </p:sp>
      <p:sp>
        <p:nvSpPr>
          <p:cNvPr id="3" name="Content Placeholder 2"/>
          <p:cNvSpPr>
            <a:spLocks noGrp="1"/>
          </p:cNvSpPr>
          <p:nvPr>
            <p:ph idx="1"/>
          </p:nvPr>
        </p:nvSpPr>
        <p:spPr>
          <a:xfrm>
            <a:off x="498474" y="1600200"/>
            <a:ext cx="4683125" cy="4953000"/>
          </a:xfrm>
        </p:spPr>
        <p:txBody>
          <a:bodyPr>
            <a:normAutofit fontScale="92500" lnSpcReduction="20000"/>
          </a:bodyPr>
          <a:lstStyle/>
          <a:p>
            <a:r>
              <a:rPr lang="en-US" sz="2800" dirty="0"/>
              <a:t>Why is this the only character for this story?</a:t>
            </a:r>
          </a:p>
          <a:p>
            <a:pPr lvl="1"/>
            <a:r>
              <a:rPr lang="en-US" sz="2600" dirty="0"/>
              <a:t>Choose plot to exploit character</a:t>
            </a:r>
          </a:p>
          <a:p>
            <a:pPr lvl="1"/>
            <a:r>
              <a:rPr lang="en-US" sz="2600" dirty="0"/>
              <a:t>Take it to another level: Villain personification of protagonist’s flaw</a:t>
            </a:r>
          </a:p>
          <a:p>
            <a:r>
              <a:rPr lang="en-US" sz="2800" dirty="0"/>
              <a:t>Actions don't drive the story.  Actions drive emotions.  Emotions drive the story.</a:t>
            </a:r>
          </a:p>
          <a:p>
            <a:pPr lvl="1"/>
            <a:r>
              <a:rPr lang="en-US" sz="2400" dirty="0"/>
              <a:t>How the characters feel, create should change </a:t>
            </a:r>
            <a:r>
              <a:rPr lang="en-US" sz="2400" dirty="0" err="1"/>
              <a:t>choices</a:t>
            </a:r>
            <a:r>
              <a:rPr lang="en-US" sz="2400" dirty="0" err="1">
                <a:sym typeface="Wingdings"/>
              </a:rPr>
              <a:t>plot</a:t>
            </a:r>
            <a:endParaRPr lang="en-US" sz="2400" dirty="0">
              <a:sym typeface="Wingdings"/>
            </a:endParaRPr>
          </a:p>
          <a:p>
            <a:pPr lvl="1"/>
            <a:r>
              <a:rPr lang="en-US" sz="2400" dirty="0">
                <a:sym typeface="Wingdings"/>
              </a:rPr>
              <a:t>Motivated Drama</a:t>
            </a:r>
            <a:endParaRPr lang="en-US" sz="2400" dirty="0"/>
          </a:p>
          <a:p>
            <a:pPr lvl="1"/>
            <a:endParaRPr lang="en-US" sz="2400" dirty="0"/>
          </a:p>
        </p:txBody>
      </p:sp>
      <p:pic>
        <p:nvPicPr>
          <p:cNvPr id="6" name="Diagram 3">
            <a:extLst>
              <a:ext uri="{FF2B5EF4-FFF2-40B4-BE49-F238E27FC236}">
                <a16:creationId xmlns:a16="http://schemas.microsoft.com/office/drawing/2014/main" id="{94A6852F-0CD0-8045-AAD1-C08F790AC915}"/>
              </a:ext>
            </a:extLst>
          </p:cNvPr>
          <p:cNvPicPr>
            <a:picLocks noChangeArrowheads="1"/>
          </p:cNvPicPr>
          <p:nvPr/>
        </p:nvPicPr>
        <p:blipFill>
          <a:blip r:embed="rId2">
            <a:extLst>
              <a:ext uri="{28A0092B-C50C-407E-A947-70E740481C1C}">
                <a14:useLocalDpi xmlns:a14="http://schemas.microsoft.com/office/drawing/2010/main" val="0"/>
              </a:ext>
            </a:extLst>
          </a:blip>
          <a:srcRect l="-2806" r="-7722"/>
          <a:stretch>
            <a:fillRect/>
          </a:stretch>
        </p:blipFill>
        <p:spPr bwMode="auto">
          <a:xfrm>
            <a:off x="4572000" y="1905000"/>
            <a:ext cx="45720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76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Arial" charset="0"/>
              </a:rPr>
              <a:t>Non-Craft</a:t>
            </a:r>
          </a:p>
        </p:txBody>
      </p:sp>
      <p:sp>
        <p:nvSpPr>
          <p:cNvPr id="21506" name="Text Placeholder 4"/>
          <p:cNvSpPr>
            <a:spLocks noGrp="1"/>
          </p:cNvSpPr>
          <p:nvPr>
            <p:ph idx="1"/>
          </p:nvPr>
        </p:nvSpPr>
        <p:spPr>
          <a:xfrm>
            <a:off x="304800" y="1295400"/>
            <a:ext cx="8340726" cy="4678363"/>
          </a:xfrm>
        </p:spPr>
        <p:txBody>
          <a:bodyPr>
            <a:noAutofit/>
          </a:bodyPr>
          <a:lstStyle/>
          <a:p>
            <a:pPr lvl="1"/>
            <a:r>
              <a:rPr lang="en-US" sz="2800" dirty="0">
                <a:latin typeface="Arial" charset="0"/>
              </a:rPr>
              <a:t>Life-long learning (you, your critique group) – challenge yourself.</a:t>
            </a:r>
          </a:p>
          <a:p>
            <a:pPr lvl="1"/>
            <a:endParaRPr lang="en-US" sz="2800" dirty="0">
              <a:latin typeface="Arial" charset="0"/>
            </a:endParaRPr>
          </a:p>
          <a:p>
            <a:pPr lvl="1"/>
            <a:r>
              <a:rPr lang="en-US" sz="2800" dirty="0">
                <a:latin typeface="Arial" charset="0"/>
              </a:rPr>
              <a:t>Discover </a:t>
            </a:r>
            <a:r>
              <a:rPr lang="en-US" sz="2800" b="1" dirty="0">
                <a:latin typeface="Arial" charset="0"/>
              </a:rPr>
              <a:t>YOUR </a:t>
            </a:r>
            <a:r>
              <a:rPr lang="en-US" sz="2800" dirty="0">
                <a:latin typeface="Arial" charset="0"/>
              </a:rPr>
              <a:t>process</a:t>
            </a:r>
          </a:p>
          <a:p>
            <a:pPr lvl="2"/>
            <a:r>
              <a:rPr lang="en-US" sz="2800" dirty="0">
                <a:latin typeface="Arial" charset="0"/>
              </a:rPr>
              <a:t>Strengths and Weaknesses</a:t>
            </a:r>
          </a:p>
          <a:p>
            <a:pPr lvl="3"/>
            <a:r>
              <a:rPr lang="en-US" sz="2800" dirty="0">
                <a:latin typeface="Arial" charset="0"/>
              </a:rPr>
              <a:t>Plot, Character, etc.</a:t>
            </a:r>
          </a:p>
          <a:p>
            <a:pPr lvl="2"/>
            <a:r>
              <a:rPr lang="en-US" sz="2800" dirty="0">
                <a:latin typeface="Arial" charset="0"/>
              </a:rPr>
              <a:t>Robin’s journey</a:t>
            </a:r>
          </a:p>
          <a:p>
            <a:pPr lvl="5"/>
            <a:r>
              <a:rPr lang="en-US" sz="2800" dirty="0">
                <a:latin typeface="Arial" charset="0"/>
              </a:rPr>
              <a:t>Discovering Story Magic</a:t>
            </a:r>
          </a:p>
          <a:p>
            <a:pPr lvl="5"/>
            <a:r>
              <a:rPr lang="en-US" sz="2800" dirty="0">
                <a:latin typeface="Arial" charset="0"/>
              </a:rPr>
              <a:t>W-Diagram</a:t>
            </a:r>
          </a:p>
          <a:p>
            <a:pPr lvl="5"/>
            <a:r>
              <a:rPr lang="en-US" sz="2800" dirty="0">
                <a:latin typeface="Arial" charset="0"/>
              </a:rPr>
              <a:t>Alexandra </a:t>
            </a:r>
            <a:r>
              <a:rPr lang="en-US" sz="2800" dirty="0" err="1">
                <a:latin typeface="Arial" charset="0"/>
              </a:rPr>
              <a:t>Sokoloff</a:t>
            </a:r>
            <a:endParaRPr lang="en-US" sz="2800" dirty="0">
              <a:latin typeface="Arial" charset="0"/>
            </a:endParaRPr>
          </a:p>
        </p:txBody>
      </p:sp>
    </p:spTree>
    <p:extLst>
      <p:ext uri="{BB962C8B-B14F-4D97-AF65-F5344CB8AC3E}">
        <p14:creationId xmlns:p14="http://schemas.microsoft.com/office/powerpoint/2010/main" val="199893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8340726" cy="1116106"/>
          </a:xfrm>
        </p:spPr>
        <p:txBody>
          <a:bodyPr/>
          <a:lstStyle/>
          <a:p>
            <a:r>
              <a:rPr lang="en-US" sz="3200" dirty="0"/>
              <a:t>Braid Overarching Message &amp; Emotion</a:t>
            </a:r>
          </a:p>
        </p:txBody>
      </p:sp>
      <p:sp>
        <p:nvSpPr>
          <p:cNvPr id="3" name="Content Placeholder 2"/>
          <p:cNvSpPr>
            <a:spLocks noGrp="1"/>
          </p:cNvSpPr>
          <p:nvPr>
            <p:ph idx="1"/>
          </p:nvPr>
        </p:nvSpPr>
        <p:spPr>
          <a:xfrm>
            <a:off x="498474" y="1219200"/>
            <a:ext cx="7556313" cy="4906963"/>
          </a:xfrm>
        </p:spPr>
        <p:txBody>
          <a:bodyPr/>
          <a:lstStyle/>
          <a:p>
            <a:r>
              <a:rPr lang="en-US" dirty="0"/>
              <a:t>Step 1: Identify the protagonist's character flaw/internal conflict (based on emotion)</a:t>
            </a:r>
          </a:p>
          <a:p>
            <a:pPr lvl="1"/>
            <a:r>
              <a:rPr lang="en-US" dirty="0"/>
              <a:t>_________________(protagonist) will [now or eventually] have to face and get past that he/she NEEDS/BELIEVES/</a:t>
            </a:r>
            <a:br>
              <a:rPr lang="en-US" dirty="0"/>
            </a:br>
            <a:br>
              <a:rPr lang="en-US" dirty="0"/>
            </a:br>
            <a:r>
              <a:rPr lang="en-US" dirty="0"/>
              <a:t>FEARS________________________________________</a:t>
            </a:r>
            <a:br>
              <a:rPr lang="en-US" dirty="0"/>
            </a:br>
            <a:br>
              <a:rPr lang="en-US" dirty="0"/>
            </a:br>
            <a:r>
              <a:rPr lang="en-US" dirty="0"/>
              <a:t>______________________________________________.</a:t>
            </a:r>
          </a:p>
          <a:p>
            <a:br>
              <a:rPr lang="en-US" dirty="0"/>
            </a:br>
            <a:r>
              <a:rPr lang="en-US" dirty="0"/>
              <a:t>Step 2: What does your character learn to overcome their flaw? = Your THEME!</a:t>
            </a:r>
          </a:p>
          <a:p>
            <a:endParaRPr lang="en-US" dirty="0"/>
          </a:p>
        </p:txBody>
      </p:sp>
      <p:grpSp>
        <p:nvGrpSpPr>
          <p:cNvPr id="6" name="Group 5"/>
          <p:cNvGrpSpPr/>
          <p:nvPr/>
        </p:nvGrpSpPr>
        <p:grpSpPr>
          <a:xfrm>
            <a:off x="7010400" y="5334000"/>
            <a:ext cx="1828800" cy="1304544"/>
            <a:chOff x="6248400" y="3733800"/>
            <a:chExt cx="2209800" cy="1576324"/>
          </a:xfrm>
        </p:grpSpPr>
        <p:pic>
          <p:nvPicPr>
            <p:cNvPr id="7" name="Picture 6"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248400" y="3733800"/>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8" name="TextBox 7"/>
            <p:cNvSpPr txBox="1"/>
            <p:nvPr/>
          </p:nvSpPr>
          <p:spPr>
            <a:xfrm>
              <a:off x="6248400" y="4888468"/>
              <a:ext cx="1981200" cy="409086"/>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
        <p:nvSpPr>
          <p:cNvPr id="9" name="Rectangle 8"/>
          <p:cNvSpPr/>
          <p:nvPr/>
        </p:nvSpPr>
        <p:spPr>
          <a:xfrm>
            <a:off x="1828800" y="2590800"/>
            <a:ext cx="6781800" cy="1523494"/>
          </a:xfrm>
          <a:prstGeom prst="rect">
            <a:avLst/>
          </a:prstGeom>
        </p:spPr>
        <p:txBody>
          <a:bodyPr wrap="square">
            <a:spAutoFit/>
          </a:bodyPr>
          <a:lstStyle/>
          <a:p>
            <a:pPr eaLnBrk="1" hangingPunct="1"/>
            <a:r>
              <a:rPr lang="en-US" sz="2400" b="1" dirty="0">
                <a:solidFill>
                  <a:srgbClr val="C00000"/>
                </a:solidFill>
              </a:rPr>
              <a:t>Fears she can</a:t>
            </a:r>
            <a:r>
              <a:rPr lang="ja-JP" altLang="en-US" sz="2400" b="1" dirty="0">
                <a:solidFill>
                  <a:srgbClr val="C00000"/>
                </a:solidFill>
              </a:rPr>
              <a:t>’</a:t>
            </a:r>
            <a:r>
              <a:rPr lang="en-US" sz="2400" b="1" dirty="0">
                <a:solidFill>
                  <a:srgbClr val="C00000"/>
                </a:solidFill>
              </a:rPr>
              <a:t>t protect those she is</a:t>
            </a:r>
            <a:br>
              <a:rPr lang="en-US" sz="2400" b="1" dirty="0">
                <a:solidFill>
                  <a:srgbClr val="C00000"/>
                </a:solidFill>
              </a:rPr>
            </a:br>
            <a:br>
              <a:rPr lang="en-US" sz="1100" b="1" dirty="0">
                <a:solidFill>
                  <a:srgbClr val="C00000"/>
                </a:solidFill>
              </a:rPr>
            </a:br>
            <a:r>
              <a:rPr lang="en-US" sz="2400" b="1" dirty="0">
                <a:solidFill>
                  <a:srgbClr val="C00000"/>
                </a:solidFill>
              </a:rPr>
              <a:t>responsible for (those she loves)</a:t>
            </a:r>
            <a:br>
              <a:rPr lang="en-US" sz="2400" b="1" dirty="0">
                <a:solidFill>
                  <a:srgbClr val="C00000"/>
                </a:solidFill>
              </a:rPr>
            </a:br>
            <a:endParaRPr lang="en-US" sz="1000" b="1" dirty="0">
              <a:solidFill>
                <a:srgbClr val="C00000"/>
              </a:solidFill>
            </a:endParaRPr>
          </a:p>
          <a:p>
            <a:pPr eaLnBrk="1" hangingPunct="1"/>
            <a:r>
              <a:rPr lang="en-US" sz="2400" b="1" dirty="0">
                <a:solidFill>
                  <a:srgbClr val="C00000"/>
                </a:solidFill>
              </a:rPr>
              <a:t>because she didn’t in her past</a:t>
            </a:r>
          </a:p>
        </p:txBody>
      </p:sp>
      <p:sp>
        <p:nvSpPr>
          <p:cNvPr id="10" name="Text Box 4"/>
          <p:cNvSpPr txBox="1">
            <a:spLocks noChangeArrowheads="1"/>
          </p:cNvSpPr>
          <p:nvPr/>
        </p:nvSpPr>
        <p:spPr bwMode="auto">
          <a:xfrm>
            <a:off x="2438400" y="5124272"/>
            <a:ext cx="44196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C00000"/>
                </a:solidFill>
              </a:rPr>
              <a:t>The past does not dictate who I am.  I am not my past…I am my own actions.</a:t>
            </a:r>
          </a:p>
        </p:txBody>
      </p:sp>
      <p:pic>
        <p:nvPicPr>
          <p:cNvPr id="11" name="Picture 14" descr="IHS_FrontCover_revised_200x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953000"/>
            <a:ext cx="1143000" cy="1713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p:nvSpPr>
        <p:spPr>
          <a:xfrm>
            <a:off x="1082478" y="1783960"/>
            <a:ext cx="1878639" cy="461665"/>
          </a:xfrm>
          <a:prstGeom prst="rect">
            <a:avLst/>
          </a:prstGeom>
        </p:spPr>
        <p:txBody>
          <a:bodyPr wrap="none">
            <a:spAutoFit/>
          </a:bodyPr>
          <a:lstStyle/>
          <a:p>
            <a:r>
              <a:rPr lang="en-US" sz="2400" b="1" dirty="0">
                <a:solidFill>
                  <a:srgbClr val="C00000"/>
                </a:solidFill>
              </a:rPr>
              <a:t>Jazz Parker</a:t>
            </a:r>
            <a:endParaRPr lang="en-US" sz="2400" dirty="0">
              <a:solidFill>
                <a:srgbClr val="C00000"/>
              </a:solidFill>
            </a:endParaRPr>
          </a:p>
        </p:txBody>
      </p:sp>
    </p:spTree>
    <p:extLst>
      <p:ext uri="{BB962C8B-B14F-4D97-AF65-F5344CB8AC3E}">
        <p14:creationId xmlns:p14="http://schemas.microsoft.com/office/powerpoint/2010/main" val="213789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Show, Don’t Tell</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03317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Show, Don't Tell Emotions</a:t>
            </a:r>
          </a:p>
        </p:txBody>
      </p:sp>
      <p:sp>
        <p:nvSpPr>
          <p:cNvPr id="3" name="Content Placeholder 2"/>
          <p:cNvSpPr>
            <a:spLocks noGrp="1"/>
          </p:cNvSpPr>
          <p:nvPr>
            <p:ph idx="1"/>
          </p:nvPr>
        </p:nvSpPr>
        <p:spPr>
          <a:xfrm>
            <a:off x="498474" y="1295400"/>
            <a:ext cx="7556313" cy="4830763"/>
          </a:xfrm>
        </p:spPr>
        <p:txBody>
          <a:bodyPr>
            <a:normAutofit/>
          </a:bodyPr>
          <a:lstStyle/>
          <a:p>
            <a:r>
              <a:rPr lang="en-US" sz="2400" dirty="0">
                <a:latin typeface="Arial"/>
                <a:cs typeface="Arial"/>
              </a:rPr>
              <a:t>Identify a key word from the Emotion Exercise</a:t>
            </a:r>
            <a:endParaRPr lang="en-US" sz="1800" dirty="0">
              <a:latin typeface="Arial"/>
              <a:cs typeface="Arial"/>
            </a:endParaRPr>
          </a:p>
          <a:p>
            <a:endParaRPr lang="en-US" sz="2400" dirty="0">
              <a:latin typeface="Arial"/>
              <a:cs typeface="Arial"/>
            </a:endParaRPr>
          </a:p>
          <a:p>
            <a:endParaRPr lang="en-US" sz="2400" dirty="0">
              <a:latin typeface="Arial"/>
              <a:cs typeface="Arial"/>
            </a:endParaRPr>
          </a:p>
          <a:p>
            <a:pPr marL="0" indent="0">
              <a:buNone/>
            </a:pPr>
            <a:endParaRPr lang="en-US" sz="2400" dirty="0">
              <a:latin typeface="Arial"/>
              <a:cs typeface="Arial"/>
            </a:endParaRPr>
          </a:p>
          <a:p>
            <a:r>
              <a:rPr lang="en-US" sz="2400" dirty="0">
                <a:latin typeface="Arial"/>
                <a:cs typeface="Arial"/>
              </a:rPr>
              <a:t>Write a paragraph showing this emotion without using the word (or a form of the word)</a:t>
            </a:r>
            <a:endParaRPr lang="en-US" sz="1800" dirty="0">
              <a:latin typeface="Arial"/>
              <a:cs typeface="Arial"/>
            </a:endParaRPr>
          </a:p>
          <a:p>
            <a:endParaRPr lang="en-US" sz="2400" dirty="0">
              <a:latin typeface="Arial"/>
              <a:cs typeface="Arial"/>
            </a:endParaRPr>
          </a:p>
        </p:txBody>
      </p:sp>
      <p:sp>
        <p:nvSpPr>
          <p:cNvPr id="7" name="Rectangle 6"/>
          <p:cNvSpPr/>
          <p:nvPr/>
        </p:nvSpPr>
        <p:spPr>
          <a:xfrm>
            <a:off x="228600" y="2057400"/>
            <a:ext cx="27679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Sacrifice</a:t>
            </a:r>
          </a:p>
        </p:txBody>
      </p:sp>
      <p:sp>
        <p:nvSpPr>
          <p:cNvPr id="8" name="Rectangle 7"/>
          <p:cNvSpPr/>
          <p:nvPr/>
        </p:nvSpPr>
        <p:spPr>
          <a:xfrm>
            <a:off x="6833262" y="2057400"/>
            <a:ext cx="21583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Joy</a:t>
            </a:r>
          </a:p>
        </p:txBody>
      </p:sp>
      <p:sp>
        <p:nvSpPr>
          <p:cNvPr id="9" name="Rectangle 8"/>
          <p:cNvSpPr/>
          <p:nvPr/>
        </p:nvSpPr>
        <p:spPr>
          <a:xfrm>
            <a:off x="3429000" y="2057400"/>
            <a:ext cx="2971800"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Redemption</a:t>
            </a:r>
          </a:p>
        </p:txBody>
      </p:sp>
      <p:sp>
        <p:nvSpPr>
          <p:cNvPr id="10" name="Rectangle 9"/>
          <p:cNvSpPr/>
          <p:nvPr/>
        </p:nvSpPr>
        <p:spPr>
          <a:xfrm>
            <a:off x="1600200" y="2895600"/>
            <a:ext cx="27679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Betrayal</a:t>
            </a:r>
          </a:p>
        </p:txBody>
      </p:sp>
      <p:sp>
        <p:nvSpPr>
          <p:cNvPr id="11" name="Rectangle 10"/>
          <p:cNvSpPr/>
          <p:nvPr/>
        </p:nvSpPr>
        <p:spPr>
          <a:xfrm>
            <a:off x="5309262" y="2895600"/>
            <a:ext cx="30727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Forgiveness</a:t>
            </a:r>
          </a:p>
        </p:txBody>
      </p:sp>
      <p:grpSp>
        <p:nvGrpSpPr>
          <p:cNvPr id="12" name="Group 11"/>
          <p:cNvGrpSpPr/>
          <p:nvPr/>
        </p:nvGrpSpPr>
        <p:grpSpPr>
          <a:xfrm>
            <a:off x="7057332" y="5410201"/>
            <a:ext cx="1811778" cy="1295401"/>
            <a:chOff x="6438128" y="3922732"/>
            <a:chExt cx="2246084" cy="1605924"/>
          </a:xfrm>
        </p:grpSpPr>
        <p:pic>
          <p:nvPicPr>
            <p:cNvPr id="13" name="Picture 12"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474412" y="3922732"/>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14" name="TextBox 13"/>
            <p:cNvSpPr txBox="1"/>
            <p:nvPr/>
          </p:nvSpPr>
          <p:spPr>
            <a:xfrm>
              <a:off x="6438128" y="5108947"/>
              <a:ext cx="1981199" cy="419709"/>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3239311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Show Don’t Tell Through Narrative and Description </a:t>
            </a:r>
          </a:p>
        </p:txBody>
      </p:sp>
      <p:sp>
        <p:nvSpPr>
          <p:cNvPr id="3" name="Content Placeholder 2"/>
          <p:cNvSpPr>
            <a:spLocks noGrp="1"/>
          </p:cNvSpPr>
          <p:nvPr>
            <p:ph idx="1"/>
          </p:nvPr>
        </p:nvSpPr>
        <p:spPr/>
        <p:txBody>
          <a:bodyPr>
            <a:normAutofit/>
          </a:bodyPr>
          <a:lstStyle/>
          <a:p>
            <a:r>
              <a:rPr lang="en-US" sz="2400" dirty="0"/>
              <a:t>Significant Detail based on emotion, not research</a:t>
            </a:r>
          </a:p>
          <a:p>
            <a:r>
              <a:rPr lang="en-US" sz="2400" dirty="0"/>
              <a:t>Choose a setting.  Choose two opposite emotions.  Write a paragraph illustrating the emotions through significant details, without using the specific words (or a form of the word).</a:t>
            </a:r>
            <a:endParaRPr lang="en-US" sz="1800" dirty="0"/>
          </a:p>
          <a:p>
            <a:endParaRPr lang="en-US" sz="2400" dirty="0"/>
          </a:p>
        </p:txBody>
      </p:sp>
      <p:sp>
        <p:nvSpPr>
          <p:cNvPr id="5" name="Rectangle 4"/>
          <p:cNvSpPr/>
          <p:nvPr/>
        </p:nvSpPr>
        <p:spPr>
          <a:xfrm>
            <a:off x="1651662" y="4343400"/>
            <a:ext cx="27679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Hope</a:t>
            </a:r>
          </a:p>
        </p:txBody>
      </p:sp>
      <p:sp>
        <p:nvSpPr>
          <p:cNvPr id="6" name="Rectangle 5"/>
          <p:cNvSpPr/>
          <p:nvPr/>
        </p:nvSpPr>
        <p:spPr>
          <a:xfrm>
            <a:off x="2870862" y="5830669"/>
            <a:ext cx="276793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Despair</a:t>
            </a:r>
          </a:p>
        </p:txBody>
      </p:sp>
      <p:sp>
        <p:nvSpPr>
          <p:cNvPr id="8" name="Left-Right Arrow 7"/>
          <p:cNvSpPr/>
          <p:nvPr/>
        </p:nvSpPr>
        <p:spPr>
          <a:xfrm rot="2366678">
            <a:off x="2968983" y="5227561"/>
            <a:ext cx="1295400" cy="533400"/>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nvGrpSpPr>
          <p:cNvPr id="9" name="Group 8"/>
          <p:cNvGrpSpPr/>
          <p:nvPr/>
        </p:nvGrpSpPr>
        <p:grpSpPr>
          <a:xfrm>
            <a:off x="7086600" y="5410200"/>
            <a:ext cx="1782510" cy="1271524"/>
            <a:chOff x="6474412" y="3922732"/>
            <a:chExt cx="2209800" cy="1576324"/>
          </a:xfrm>
        </p:grpSpPr>
        <p:pic>
          <p:nvPicPr>
            <p:cNvPr id="10" name="Picture 9"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474412" y="3922732"/>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11" name="TextBox 10"/>
            <p:cNvSpPr txBox="1"/>
            <p:nvPr/>
          </p:nvSpPr>
          <p:spPr>
            <a:xfrm>
              <a:off x="6477001" y="5056322"/>
              <a:ext cx="1981199" cy="419710"/>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111422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Autofit/>
          </a:bodyPr>
          <a:lstStyle/>
          <a:p>
            <a:r>
              <a:rPr lang="en-US" dirty="0">
                <a:latin typeface="Arial" charset="0"/>
              </a:rPr>
              <a:t>Show Don’t Tell Through Deep Point of View</a:t>
            </a:r>
          </a:p>
        </p:txBody>
      </p:sp>
      <p:sp>
        <p:nvSpPr>
          <p:cNvPr id="61442" name="Content Placeholder 2"/>
          <p:cNvSpPr>
            <a:spLocks noGrp="1"/>
          </p:cNvSpPr>
          <p:nvPr>
            <p:ph idx="1"/>
          </p:nvPr>
        </p:nvSpPr>
        <p:spPr>
          <a:xfrm>
            <a:off x="498475" y="1981200"/>
            <a:ext cx="6664326" cy="4648200"/>
          </a:xfrm>
        </p:spPr>
        <p:txBody>
          <a:bodyPr>
            <a:normAutofit fontScale="77500" lnSpcReduction="20000"/>
          </a:bodyPr>
          <a:lstStyle/>
          <a:p>
            <a:pPr>
              <a:defRPr/>
            </a:pPr>
            <a:r>
              <a:rPr lang="en-US" sz="3500" dirty="0">
                <a:latin typeface="Arial" charset="0"/>
              </a:rPr>
              <a:t>The character tells the story, not the author</a:t>
            </a:r>
          </a:p>
          <a:p>
            <a:pPr>
              <a:defRPr/>
            </a:pPr>
            <a:r>
              <a:rPr lang="en-US" sz="3500" dirty="0">
                <a:latin typeface="Arial" charset="0"/>
              </a:rPr>
              <a:t>Imagery based on character</a:t>
            </a:r>
          </a:p>
          <a:p>
            <a:pPr marL="0" indent="0">
              <a:buFontTx/>
              <a:buNone/>
              <a:defRPr/>
            </a:pPr>
            <a:endParaRPr lang="en-US" sz="1400" i="1" dirty="0"/>
          </a:p>
          <a:p>
            <a:pPr marL="0" indent="0">
              <a:buFontTx/>
              <a:buNone/>
              <a:defRPr/>
            </a:pPr>
            <a:r>
              <a:rPr lang="en-US" sz="3100" i="1" dirty="0"/>
              <a:t>Finally reaching the landing, Deb slipped her key into the lock and opened the door. Ashley better have a good reason for being here and not at her Air Force Academy dorm where she belonged. </a:t>
            </a:r>
          </a:p>
          <a:p>
            <a:pPr marL="0" indent="0">
              <a:buFontTx/>
              <a:buNone/>
              <a:defRPr/>
            </a:pPr>
            <a:r>
              <a:rPr lang="en-US" sz="3100" i="1" dirty="0"/>
              <a:t>Her sister threw her textbook to the floor and jumped up from the beige corduroy couch</a:t>
            </a:r>
            <a:r>
              <a:rPr lang="en-US" sz="3100" i="1" dirty="0">
                <a:solidFill>
                  <a:srgbClr val="FF0000"/>
                </a:solidFill>
              </a:rPr>
              <a:t> like a gun had exploded in her ear</a:t>
            </a:r>
            <a:r>
              <a:rPr lang="en-US" sz="3100" i="1" dirty="0"/>
              <a:t>.</a:t>
            </a:r>
          </a:p>
        </p:txBody>
      </p:sp>
      <p:pic>
        <p:nvPicPr>
          <p:cNvPr id="4" name="Picture 1" descr="GameofFear_FrontCover_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200400"/>
            <a:ext cx="1384300" cy="207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885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7358"/>
            <a:ext cx="7313613" cy="868362"/>
          </a:xfrm>
        </p:spPr>
        <p:txBody>
          <a:bodyPr/>
          <a:lstStyle/>
          <a:p>
            <a:r>
              <a:rPr lang="en-US" dirty="0"/>
              <a:t>Deep Point of View: Take 2</a:t>
            </a:r>
          </a:p>
        </p:txBody>
      </p:sp>
      <p:sp>
        <p:nvSpPr>
          <p:cNvPr id="3" name="Content Placeholder 2"/>
          <p:cNvSpPr>
            <a:spLocks noGrp="1"/>
          </p:cNvSpPr>
          <p:nvPr>
            <p:ph idx="1"/>
          </p:nvPr>
        </p:nvSpPr>
        <p:spPr>
          <a:xfrm>
            <a:off x="309770" y="1363378"/>
            <a:ext cx="7157830" cy="4961222"/>
          </a:xfrm>
        </p:spPr>
        <p:txBody>
          <a:bodyPr>
            <a:noAutofit/>
            <a:scene3d>
              <a:camera prst="orthographicFront"/>
              <a:lightRig rig="threePt" dir="t"/>
            </a:scene3d>
            <a:sp3d extrusionH="57150">
              <a:bevelT w="38100" h="38100"/>
            </a:sp3d>
          </a:bodyPr>
          <a:lstStyle/>
          <a:p>
            <a:pPr marL="0" indent="0">
              <a:spcBef>
                <a:spcPts val="1200"/>
              </a:spcBef>
              <a:buNone/>
            </a:pPr>
            <a:r>
              <a:rPr lang="en-US" sz="2400" b="0" dirty="0"/>
              <a:t>Luke Montgomery kept to the shadows, studying the surroundings for potential threats and quick exits. He preferred covert operations, but stealth wasn’t an option here. Even he couldn’t blend his six-feet-four-inch frame in this cracker box. Though he hadn’t set foot in the joint in a couple of years, too many people would recognize him. </a:t>
            </a:r>
          </a:p>
          <a:p>
            <a:pPr marL="0" indent="0">
              <a:spcBef>
                <a:spcPts val="1200"/>
              </a:spcBef>
              <a:buNone/>
            </a:pPr>
            <a:r>
              <a:rPr lang="en-US" sz="2400" b="1" dirty="0">
                <a:solidFill>
                  <a:srgbClr val="C00000"/>
                </a:solidFill>
              </a:rPr>
              <a:t>A sharp rap of the cue ball hitting its target echoed like a gunshot </a:t>
            </a:r>
            <a:r>
              <a:rPr lang="en-US" sz="2400" b="0" dirty="0"/>
              <a:t>over the raucous laughter. Nope, Sammy’s Bar hadn’t changed. Neither had the clientele.</a:t>
            </a:r>
          </a:p>
          <a:p>
            <a:pPr marL="0" indent="0">
              <a:spcBef>
                <a:spcPts val="1200"/>
              </a:spcBef>
              <a:buNone/>
            </a:pPr>
            <a:r>
              <a:rPr lang="en-US" sz="2400" b="0" dirty="0"/>
              <a:t>Cops. And some of them were on the take.</a:t>
            </a:r>
          </a:p>
          <a:p>
            <a:endParaRPr lang="en-US" sz="2400" b="0" dirty="0"/>
          </a:p>
        </p:txBody>
      </p:sp>
      <p:pic>
        <p:nvPicPr>
          <p:cNvPr id="5" name="Picture 4" descr="IHS_FrontCover_revised_200x3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3124200"/>
            <a:ext cx="1320800" cy="1981200"/>
          </a:xfrm>
          <a:prstGeom prst="rect">
            <a:avLst/>
          </a:prstGeom>
        </p:spPr>
      </p:pic>
    </p:spTree>
    <p:extLst>
      <p:ext uri="{BB962C8B-B14F-4D97-AF65-F5344CB8AC3E}">
        <p14:creationId xmlns:p14="http://schemas.microsoft.com/office/powerpoint/2010/main" val="572585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Arial" charset="0"/>
              </a:rPr>
              <a:t>Watch Out</a:t>
            </a:r>
          </a:p>
        </p:txBody>
      </p:sp>
      <p:sp>
        <p:nvSpPr>
          <p:cNvPr id="63490" name="Content Placeholder 2"/>
          <p:cNvSpPr>
            <a:spLocks noGrp="1"/>
          </p:cNvSpPr>
          <p:nvPr>
            <p:ph idx="1"/>
          </p:nvPr>
        </p:nvSpPr>
        <p:spPr/>
        <p:txBody>
          <a:bodyPr>
            <a:normAutofit fontScale="92500" lnSpcReduction="10000"/>
          </a:bodyPr>
          <a:lstStyle/>
          <a:p>
            <a:pPr marL="342900" lvl="2" indent="-342900"/>
            <a:r>
              <a:rPr lang="en-US" sz="2800" b="1">
                <a:latin typeface="Arial" charset="0"/>
              </a:rPr>
              <a:t>'s/he felt,' </a:t>
            </a:r>
          </a:p>
          <a:p>
            <a:pPr marL="342900" lvl="2" indent="-342900"/>
            <a:endParaRPr lang="en-US" sz="2800" b="1">
              <a:latin typeface="Arial" charset="0"/>
            </a:endParaRPr>
          </a:p>
          <a:p>
            <a:pPr marL="342900" lvl="2" indent="-342900"/>
            <a:r>
              <a:rPr lang="en-US" sz="2800" b="1">
                <a:latin typeface="Arial" charset="0"/>
              </a:rPr>
              <a:t>'s/he thought,' </a:t>
            </a:r>
          </a:p>
          <a:p>
            <a:pPr marL="342900" lvl="2" indent="-342900"/>
            <a:endParaRPr lang="en-US" sz="2800" b="1">
              <a:latin typeface="Arial" charset="0"/>
            </a:endParaRPr>
          </a:p>
          <a:p>
            <a:pPr marL="342900" lvl="2" indent="-342900"/>
            <a:r>
              <a:rPr lang="en-US" sz="2800" b="1">
                <a:latin typeface="Arial" charset="0"/>
              </a:rPr>
              <a:t>'s/he saw,' </a:t>
            </a:r>
          </a:p>
          <a:p>
            <a:pPr marL="342900" lvl="2" indent="-342900"/>
            <a:endParaRPr lang="en-US" sz="2800" b="1">
              <a:latin typeface="Arial" charset="0"/>
            </a:endParaRPr>
          </a:p>
          <a:p>
            <a:pPr marL="342900" lvl="2" indent="-342900"/>
            <a:r>
              <a:rPr lang="en-US" sz="2800" b="1">
                <a:latin typeface="Arial" charset="0"/>
              </a:rPr>
              <a:t>'s/he wondered,' </a:t>
            </a:r>
          </a:p>
          <a:p>
            <a:pPr marL="342900" lvl="2" indent="-342900"/>
            <a:endParaRPr lang="en-US" sz="2800" b="1">
              <a:latin typeface="Arial" charset="0"/>
            </a:endParaRPr>
          </a:p>
          <a:p>
            <a:pPr marL="342900" lvl="2" indent="-342900"/>
            <a:r>
              <a:rPr lang="en-US" sz="2800" b="1">
                <a:latin typeface="Arial" charset="0"/>
              </a:rPr>
              <a:t>'s/he realized…</a:t>
            </a:r>
            <a:endParaRPr lang="en-US" sz="2800">
              <a:latin typeface="Arial" charset="0"/>
            </a:endParaRPr>
          </a:p>
          <a:p>
            <a:endParaRPr lang="en-US" sz="2800">
              <a:latin typeface="Arial" charset="0"/>
            </a:endParaRPr>
          </a:p>
        </p:txBody>
      </p:sp>
      <p:sp>
        <p:nvSpPr>
          <p:cNvPr id="5" name="Rectangle 4"/>
          <p:cNvSpPr/>
          <p:nvPr/>
        </p:nvSpPr>
        <p:spPr>
          <a:xfrm>
            <a:off x="5638800" y="914400"/>
            <a:ext cx="1676400" cy="538609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4400" b="1" spc="50" dirty="0">
                <a:ln w="11430"/>
                <a:solidFill>
                  <a:srgbClr val="FF0000"/>
                </a:solidFill>
                <a:effectLst>
                  <a:outerShdw blurRad="76200" dist="50800" dir="5400000" algn="tl" rotWithShape="0">
                    <a:srgbClr val="000000">
                      <a:alpha val="65000"/>
                    </a:srgbClr>
                  </a:outerShdw>
                </a:effectLst>
              </a:rPr>
              <a:t>!</a:t>
            </a:r>
            <a:endParaRPr lang="en-US"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5883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 Aggressive During Revision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559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a:latin typeface="Arial" charset="0"/>
              </a:rPr>
              <a:t>Revision: Big Stuff &amp; Small Stuff</a:t>
            </a:r>
          </a:p>
        </p:txBody>
      </p:sp>
      <p:sp>
        <p:nvSpPr>
          <p:cNvPr id="65538" name="Content Placeholder 2"/>
          <p:cNvSpPr>
            <a:spLocks noGrp="1"/>
          </p:cNvSpPr>
          <p:nvPr>
            <p:ph idx="1"/>
          </p:nvPr>
        </p:nvSpPr>
        <p:spPr>
          <a:xfrm>
            <a:off x="498474" y="1295400"/>
            <a:ext cx="8077200" cy="5105400"/>
          </a:xfrm>
        </p:spPr>
        <p:txBody>
          <a:bodyPr/>
          <a:lstStyle/>
          <a:p>
            <a:r>
              <a:rPr lang="en-US" sz="2400" b="1" dirty="0">
                <a:latin typeface="Arial" charset="0"/>
              </a:rPr>
              <a:t>Read for pacing and compelling storytelling</a:t>
            </a:r>
            <a:endParaRPr lang="en-US" sz="2400" dirty="0">
              <a:latin typeface="Arial" charset="0"/>
            </a:endParaRPr>
          </a:p>
          <a:p>
            <a:pPr lvl="1"/>
            <a:r>
              <a:rPr lang="en-US" sz="2000" dirty="0">
                <a:latin typeface="Arial" charset="0"/>
              </a:rPr>
              <a:t>Dialogue is the best way to show character and emotion. Get rid of introspection if possible.</a:t>
            </a:r>
          </a:p>
          <a:p>
            <a:pPr lvl="1"/>
            <a:r>
              <a:rPr lang="en-US" sz="2000" dirty="0">
                <a:latin typeface="Arial" charset="0"/>
              </a:rPr>
              <a:t>Is there a "zinger" on every page?</a:t>
            </a:r>
          </a:p>
          <a:p>
            <a:pPr lvl="1"/>
            <a:r>
              <a:rPr lang="en-US" sz="2000" dirty="0">
                <a:latin typeface="Arial" charset="0"/>
              </a:rPr>
              <a:t>Is the POV character the right one?</a:t>
            </a:r>
          </a:p>
          <a:p>
            <a:pPr lvl="1"/>
            <a:r>
              <a:rPr lang="en-US" sz="2000" dirty="0">
                <a:latin typeface="Arial" charset="0"/>
              </a:rPr>
              <a:t>Can you tell whose POV character it is on every page?</a:t>
            </a:r>
          </a:p>
          <a:p>
            <a:pPr lvl="1"/>
            <a:r>
              <a:rPr lang="en-US" sz="2000" dirty="0">
                <a:latin typeface="Arial" charset="0"/>
              </a:rPr>
              <a:t>Symptoms of Lack of Conflict</a:t>
            </a:r>
          </a:p>
          <a:p>
            <a:pPr lvl="2"/>
            <a:r>
              <a:rPr lang="en-US" sz="1800" dirty="0">
                <a:latin typeface="Arial" charset="0"/>
              </a:rPr>
              <a:t>Is there repetitious dialogue? (no conflict development)</a:t>
            </a:r>
          </a:p>
          <a:p>
            <a:pPr lvl="2"/>
            <a:r>
              <a:rPr lang="en-US" sz="1800" dirty="0">
                <a:latin typeface="Arial" charset="0"/>
              </a:rPr>
              <a:t>Tack on other issues</a:t>
            </a:r>
          </a:p>
          <a:p>
            <a:pPr lvl="1"/>
            <a:r>
              <a:rPr lang="en-US" sz="2000" dirty="0">
                <a:latin typeface="Arial" charset="0"/>
              </a:rPr>
              <a:t>Have I braided internal and external conflict (do they lead to each other?</a:t>
            </a:r>
          </a:p>
          <a:p>
            <a:r>
              <a:rPr lang="en-US" sz="2400" b="1" dirty="0">
                <a:latin typeface="Arial" charset="0"/>
              </a:rPr>
              <a:t>Three Versions (Activate the story (from telling to showing)</a:t>
            </a:r>
            <a:endParaRPr lang="en-US" sz="2400" dirty="0">
              <a:latin typeface="Arial" charset="0"/>
            </a:endParaRPr>
          </a:p>
          <a:p>
            <a:endParaRPr lang="en-US" sz="2400" dirty="0">
              <a:latin typeface="Arial" charset="0"/>
            </a:endParaRPr>
          </a:p>
        </p:txBody>
      </p:sp>
    </p:spTree>
    <p:extLst>
      <p:ext uri="{BB962C8B-B14F-4D97-AF65-F5344CB8AC3E}">
        <p14:creationId xmlns:p14="http://schemas.microsoft.com/office/powerpoint/2010/main" val="305654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Arial" charset="0"/>
              </a:rPr>
              <a:t>First Draft - The Cerebral Version</a:t>
            </a:r>
          </a:p>
        </p:txBody>
      </p:sp>
      <p:sp>
        <p:nvSpPr>
          <p:cNvPr id="36866" name="Content Placeholder 2"/>
          <p:cNvSpPr>
            <a:spLocks noGrp="1"/>
          </p:cNvSpPr>
          <p:nvPr>
            <p:ph idx="1"/>
          </p:nvPr>
        </p:nvSpPr>
        <p:spPr>
          <a:xfrm>
            <a:off x="462189" y="1296193"/>
            <a:ext cx="7592598" cy="4144963"/>
          </a:xfrm>
        </p:spPr>
        <p:txBody>
          <a:bodyPr>
            <a:noAutofit/>
          </a:bodyPr>
          <a:lstStyle/>
          <a:p>
            <a:pPr marL="0" indent="339725" eaLnBrk="1" hangingPunct="1">
              <a:spcBef>
                <a:spcPts val="400"/>
              </a:spcBef>
              <a:buFontTx/>
              <a:buNone/>
            </a:pPr>
            <a:r>
              <a:rPr lang="en-US" sz="1600" b="1" dirty="0">
                <a:latin typeface="Arial" charset="0"/>
              </a:rPr>
              <a:t>Damn Richard St. James to hell.  He'd slaughtered them--he'd slaughtered them all.</a:t>
            </a:r>
          </a:p>
          <a:p>
            <a:pPr marL="0" indent="339725" eaLnBrk="1" hangingPunct="1">
              <a:spcBef>
                <a:spcPts val="400"/>
              </a:spcBef>
              <a:buFontTx/>
              <a:buNone/>
            </a:pPr>
            <a:r>
              <a:rPr lang="en-US" sz="1600" b="1" dirty="0">
                <a:latin typeface="Arial" charset="0"/>
              </a:rPr>
              <a:t>Jaw clenched with fury, Jonathan Price urged the horse he'd commandeered at the last posting stop forward.  His hands and cloak were soaked with blood.  He had to get home.  He could only pray he wasn't too late.</a:t>
            </a:r>
          </a:p>
          <a:p>
            <a:pPr marL="0" indent="339725" eaLnBrk="1" hangingPunct="1">
              <a:spcBef>
                <a:spcPts val="400"/>
              </a:spcBef>
              <a:buFontTx/>
              <a:buNone/>
            </a:pPr>
            <a:r>
              <a:rPr lang="en-US" sz="1600" b="1" dirty="0">
                <a:latin typeface="Arial" charset="0"/>
              </a:rPr>
              <a:t>The sky billowed with black clouds, and little light illuminated the old Roman road he raced down.  His heart pounded, and agony ripped through his chest.</a:t>
            </a:r>
          </a:p>
          <a:p>
            <a:pPr marL="0" indent="339725" eaLnBrk="1" hangingPunct="1">
              <a:spcBef>
                <a:spcPts val="400"/>
              </a:spcBef>
              <a:buFontTx/>
              <a:buNone/>
            </a:pPr>
            <a:r>
              <a:rPr lang="en-US" sz="1600" b="1" dirty="0">
                <a:latin typeface="Arial" charset="0"/>
              </a:rPr>
              <a:t>He'd witnessed carnage during the war.  Waterloo had been a bloodbath, but Anne should never have witnessed the massacre she'd seen tonight.  Until a few hours ago, his fiancée had known nothing of the brutality of man.</a:t>
            </a:r>
          </a:p>
          <a:p>
            <a:pPr marL="0" indent="339725" eaLnBrk="1" hangingPunct="1">
              <a:spcBef>
                <a:spcPts val="400"/>
              </a:spcBef>
              <a:buFontTx/>
              <a:buNone/>
            </a:pPr>
            <a:r>
              <a:rPr lang="en-US" sz="1600" b="1" dirty="0">
                <a:latin typeface="Arial" charset="0"/>
              </a:rPr>
              <a:t>St. James had changed her--forever.  The bastard.</a:t>
            </a:r>
          </a:p>
          <a:p>
            <a:pPr marL="0" indent="339725" eaLnBrk="1" hangingPunct="1">
              <a:spcBef>
                <a:spcPts val="400"/>
              </a:spcBef>
              <a:buFontTx/>
              <a:buNone/>
            </a:pPr>
            <a:r>
              <a:rPr lang="en-US" sz="1600" b="1" dirty="0">
                <a:latin typeface="Arial" charset="0"/>
              </a:rPr>
              <a:t>Anne's family--murdered in cold blood.  All of them, down to her young sister barely out of the crib.  </a:t>
            </a:r>
          </a:p>
          <a:p>
            <a:pPr marL="0" indent="339725" eaLnBrk="1" hangingPunct="1">
              <a:spcBef>
                <a:spcPts val="400"/>
              </a:spcBef>
              <a:buFontTx/>
              <a:buNone/>
            </a:pPr>
            <a:r>
              <a:rPr lang="en-US" sz="1600" b="1" dirty="0">
                <a:latin typeface="Arial" charset="0"/>
              </a:rPr>
              <a:t>Jonathan's stomach wretched at the memory of the Cavanaugh's laid out in front of their home like some gruesome message, their throats torn open as if an animal had feasted.  But even that hadn't shredded his heart like Anne's mewing cries as he'd cradled her in his arms.  He just prayed her family in York would be able to heal her mind, even if her heart were forever broken.</a:t>
            </a:r>
          </a:p>
          <a:p>
            <a:pPr marL="0" indent="339725" eaLnBrk="1" hangingPunct="1">
              <a:spcBef>
                <a:spcPts val="400"/>
              </a:spcBef>
            </a:pPr>
            <a:endParaRPr lang="en-US" sz="1600" b="1" dirty="0">
              <a:latin typeface="Arial" charset="0"/>
            </a:endParaRPr>
          </a:p>
          <a:p>
            <a:pPr marL="0" indent="339725" eaLnBrk="1" hangingPunct="1">
              <a:spcBef>
                <a:spcPts val="400"/>
              </a:spcBef>
            </a:pPr>
            <a:endParaRPr lang="en-US" sz="1600" b="1" dirty="0">
              <a:latin typeface="Arial" charset="0"/>
            </a:endParaRPr>
          </a:p>
        </p:txBody>
      </p:sp>
      <p:sp>
        <p:nvSpPr>
          <p:cNvPr id="4" name="Rectangle 3"/>
          <p:cNvSpPr/>
          <p:nvPr/>
        </p:nvSpPr>
        <p:spPr>
          <a:xfrm>
            <a:off x="3238500" y="1830247"/>
            <a:ext cx="3581400" cy="2072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315200" y="152400"/>
            <a:ext cx="16002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Strengths</a:t>
            </a:r>
          </a:p>
          <a:p>
            <a:pPr marL="169863" indent="-169863">
              <a:spcAft>
                <a:spcPts val="0"/>
              </a:spcAft>
              <a:buFont typeface="Arial" pitchFamily="34" charset="0"/>
              <a:buChar char="•"/>
              <a:defRPr/>
            </a:pPr>
            <a:r>
              <a:rPr lang="en-US" sz="2000" b="1" dirty="0">
                <a:solidFill>
                  <a:schemeClr val="dk1"/>
                </a:solidFill>
                <a:latin typeface="+mn-lt"/>
                <a:ea typeface="+mn-ea"/>
                <a:cs typeface="+mn-cs"/>
              </a:rPr>
              <a:t>Tension</a:t>
            </a:r>
          </a:p>
          <a:p>
            <a:pPr marL="169863" indent="-169863">
              <a:spcAft>
                <a:spcPts val="0"/>
              </a:spcAft>
              <a:buFont typeface="Arial" pitchFamily="34" charset="0"/>
              <a:buChar char="•"/>
              <a:defRPr/>
            </a:pPr>
            <a:r>
              <a:rPr lang="en-US" sz="2000" b="1" dirty="0">
                <a:solidFill>
                  <a:schemeClr val="dk1"/>
                </a:solidFill>
                <a:latin typeface="+mn-lt"/>
                <a:ea typeface="+mn-ea"/>
                <a:cs typeface="+mn-cs"/>
              </a:rPr>
              <a:t>Vivid Imagery</a:t>
            </a:r>
          </a:p>
          <a:p>
            <a:pPr marL="169863" indent="-169863">
              <a:spcAft>
                <a:spcPts val="0"/>
              </a:spcAft>
              <a:buFont typeface="Arial" pitchFamily="34" charset="0"/>
              <a:buChar char="•"/>
              <a:defRPr/>
            </a:pPr>
            <a:r>
              <a:rPr lang="en-US" sz="2000" b="1" dirty="0">
                <a:solidFill>
                  <a:schemeClr val="dk1"/>
                </a:solidFill>
                <a:latin typeface="+mn-lt"/>
                <a:ea typeface="+mn-ea"/>
                <a:cs typeface="+mn-cs"/>
              </a:rPr>
              <a:t>Sympathy</a:t>
            </a:r>
          </a:p>
        </p:txBody>
      </p:sp>
      <p:sp>
        <p:nvSpPr>
          <p:cNvPr id="6" name="Rectangle 5"/>
          <p:cNvSpPr/>
          <p:nvPr/>
        </p:nvSpPr>
        <p:spPr>
          <a:xfrm>
            <a:off x="498474" y="2172401"/>
            <a:ext cx="4683126" cy="951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12988" y="2938679"/>
            <a:ext cx="7924800" cy="4730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62189" y="4733925"/>
            <a:ext cx="7924800" cy="10572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a:spLocks noChangeArrowheads="1"/>
          </p:cNvSpPr>
          <p:nvPr/>
        </p:nvSpPr>
        <p:spPr bwMode="auto">
          <a:xfrm>
            <a:off x="7315200" y="161925"/>
            <a:ext cx="16002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Weakness</a:t>
            </a:r>
          </a:p>
          <a:p>
            <a:pPr marL="169863" indent="-169863">
              <a:spcAft>
                <a:spcPts val="0"/>
              </a:spcAft>
              <a:buFont typeface="Arial" pitchFamily="34" charset="0"/>
              <a:buChar char="•"/>
              <a:defRPr/>
            </a:pPr>
            <a:r>
              <a:rPr lang="en-US" sz="2000" b="1" dirty="0">
                <a:solidFill>
                  <a:schemeClr val="dk1"/>
                </a:solidFill>
                <a:latin typeface="+mn-lt"/>
                <a:ea typeface="+mn-ea"/>
                <a:cs typeface="+mn-cs"/>
              </a:rPr>
              <a:t>Distance</a:t>
            </a:r>
          </a:p>
          <a:p>
            <a:pPr marL="169863" indent="-169863">
              <a:spcAft>
                <a:spcPts val="0"/>
              </a:spcAft>
              <a:buFont typeface="Arial" pitchFamily="34" charset="0"/>
              <a:buChar char="•"/>
              <a:defRPr/>
            </a:pPr>
            <a:r>
              <a:rPr lang="en-US" sz="2000" b="1" dirty="0">
                <a:solidFill>
                  <a:schemeClr val="dk1"/>
                </a:solidFill>
                <a:latin typeface="+mn-lt"/>
                <a:ea typeface="+mn-ea"/>
                <a:cs typeface="+mn-cs"/>
              </a:rPr>
              <a:t>Telling</a:t>
            </a:r>
          </a:p>
        </p:txBody>
      </p:sp>
    </p:spTree>
    <p:extLst>
      <p:ext uri="{BB962C8B-B14F-4D97-AF65-F5344CB8AC3E}">
        <p14:creationId xmlns:p14="http://schemas.microsoft.com/office/powerpoint/2010/main" val="134501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dirty="0">
                <a:latin typeface="Arial" charset="0"/>
              </a:rPr>
              <a:t>Uncover YOUR Emotional Cues</a:t>
            </a:r>
            <a:br>
              <a:rPr lang="en-US" dirty="0">
                <a:latin typeface="Arial" charset="0"/>
              </a:rPr>
            </a:br>
            <a:r>
              <a:rPr lang="en-US" sz="2400" dirty="0">
                <a:latin typeface="Arial" charset="0"/>
              </a:rPr>
              <a:t>(Laura Baker – </a:t>
            </a:r>
            <a:r>
              <a:rPr lang="en-US" sz="2400" dirty="0" err="1">
                <a:latin typeface="Arial" charset="0"/>
              </a:rPr>
              <a:t>www.fearlesswriter.com</a:t>
            </a:r>
            <a:r>
              <a:rPr lang="en-US" sz="2400" dirty="0">
                <a:latin typeface="Arial" charset="0"/>
              </a:rPr>
              <a:t>)</a:t>
            </a:r>
          </a:p>
        </p:txBody>
      </p:sp>
      <p:sp>
        <p:nvSpPr>
          <p:cNvPr id="23554" name="Content Placeholder 2"/>
          <p:cNvSpPr>
            <a:spLocks noGrp="1"/>
          </p:cNvSpPr>
          <p:nvPr>
            <p:ph idx="1"/>
          </p:nvPr>
        </p:nvSpPr>
        <p:spPr>
          <a:xfrm>
            <a:off x="498474" y="1524000"/>
            <a:ext cx="7556313" cy="4602163"/>
          </a:xfrm>
        </p:spPr>
        <p:txBody>
          <a:bodyPr>
            <a:noAutofit/>
          </a:bodyPr>
          <a:lstStyle/>
          <a:p>
            <a:r>
              <a:rPr lang="en-US" sz="2800" dirty="0">
                <a:latin typeface="Arial" charset="0"/>
              </a:rPr>
              <a:t>Authentic writing comes from authentic emotion</a:t>
            </a:r>
          </a:p>
          <a:p>
            <a:pPr lvl="1"/>
            <a:r>
              <a:rPr lang="en-US" sz="2800" dirty="0">
                <a:latin typeface="Arial"/>
                <a:cs typeface="Arial"/>
              </a:rPr>
              <a:t>Emotions connect character and structure</a:t>
            </a:r>
            <a:endParaRPr lang="en-US" sz="2600" dirty="0">
              <a:latin typeface="Arial"/>
              <a:cs typeface="Arial"/>
            </a:endParaRPr>
          </a:p>
          <a:p>
            <a:pPr lvl="1"/>
            <a:r>
              <a:rPr lang="en-US" sz="2600" dirty="0">
                <a:latin typeface="Arial" charset="0"/>
              </a:rPr>
              <a:t>Embrace the emotions that ‘speak’ to you</a:t>
            </a:r>
          </a:p>
          <a:p>
            <a:pPr lvl="1"/>
            <a:r>
              <a:rPr lang="en-US" sz="2600" dirty="0">
                <a:latin typeface="Arial" charset="0"/>
              </a:rPr>
              <a:t>Write what you ‘know’</a:t>
            </a:r>
          </a:p>
          <a:p>
            <a:r>
              <a:rPr lang="en-US" sz="2800" dirty="0">
                <a:latin typeface="Arial" charset="0"/>
              </a:rPr>
              <a:t>List your 3 most powerful childhood memories</a:t>
            </a:r>
          </a:p>
          <a:p>
            <a:pPr lvl="1"/>
            <a:r>
              <a:rPr lang="en-US" sz="2400" dirty="0">
                <a:latin typeface="Arial" charset="0"/>
              </a:rPr>
              <a:t>Define three key emotions in each</a:t>
            </a:r>
            <a:br>
              <a:rPr lang="en-US" sz="2400" dirty="0">
                <a:latin typeface="Arial" charset="0"/>
              </a:rPr>
            </a:br>
            <a:r>
              <a:rPr lang="en-US" sz="2400" dirty="0">
                <a:latin typeface="Arial" charset="0"/>
              </a:rPr>
              <a:t>memory</a:t>
            </a:r>
          </a:p>
          <a:p>
            <a:endParaRPr lang="en-US" sz="2800" dirty="0">
              <a:latin typeface="Arial" charset="0"/>
            </a:endParaRPr>
          </a:p>
        </p:txBody>
      </p:sp>
      <p:grpSp>
        <p:nvGrpSpPr>
          <p:cNvPr id="4" name="Group 3"/>
          <p:cNvGrpSpPr/>
          <p:nvPr/>
        </p:nvGrpSpPr>
        <p:grpSpPr>
          <a:xfrm>
            <a:off x="6477000" y="4953000"/>
            <a:ext cx="2209800" cy="1576324"/>
            <a:chOff x="6248400" y="3733800"/>
            <a:chExt cx="2209800" cy="1576324"/>
          </a:xfrm>
        </p:grpSpPr>
        <p:pic>
          <p:nvPicPr>
            <p:cNvPr id="5" name="Picture 4"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248400" y="3733800"/>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6248400" y="4888468"/>
              <a:ext cx="1981200" cy="400110"/>
            </a:xfrm>
            <a:prstGeom prst="rect">
              <a:avLst/>
            </a:prstGeom>
            <a:noFill/>
          </p:spPr>
          <p:txBody>
            <a:bodyPr wrap="square" rtlCol="0">
              <a:spAutoFit/>
            </a:bodyPr>
            <a:lstStyle/>
            <a:p>
              <a:r>
                <a:rPr lang="en-US" sz="20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223330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Arial" charset="0"/>
              </a:rPr>
              <a:t>Second Draft </a:t>
            </a:r>
          </a:p>
        </p:txBody>
      </p:sp>
      <p:sp>
        <p:nvSpPr>
          <p:cNvPr id="38914" name="Content Placeholder 2"/>
          <p:cNvSpPr>
            <a:spLocks noGrp="1"/>
          </p:cNvSpPr>
          <p:nvPr>
            <p:ph idx="1"/>
          </p:nvPr>
        </p:nvSpPr>
        <p:spPr>
          <a:xfrm>
            <a:off x="381000" y="1447800"/>
            <a:ext cx="7556313" cy="5257800"/>
          </a:xfrm>
        </p:spPr>
        <p:txBody>
          <a:bodyPr>
            <a:normAutofit/>
          </a:bodyPr>
          <a:lstStyle/>
          <a:p>
            <a:pPr marL="3175" indent="336550" eaLnBrk="1" hangingPunct="1">
              <a:spcBef>
                <a:spcPts val="400"/>
              </a:spcBef>
              <a:buFontTx/>
              <a:buNone/>
            </a:pPr>
            <a:r>
              <a:rPr lang="en-US" sz="1600" b="1">
                <a:latin typeface="Arial" charset="0"/>
              </a:rPr>
              <a:t>Damn Richard St. </a:t>
            </a:r>
            <a:r>
              <a:rPr lang="en-US" sz="1600" b="1" dirty="0">
                <a:latin typeface="Arial" charset="0"/>
              </a:rPr>
              <a:t>James to hell.  </a:t>
            </a:r>
          </a:p>
          <a:p>
            <a:pPr marL="3175" indent="336550" eaLnBrk="1" hangingPunct="1">
              <a:spcBef>
                <a:spcPts val="400"/>
              </a:spcBef>
              <a:buFontTx/>
              <a:buNone/>
            </a:pPr>
            <a:r>
              <a:rPr lang="en-US" sz="1600" b="1" dirty="0">
                <a:latin typeface="Arial" charset="0"/>
              </a:rPr>
              <a:t>He'd slaughtered them.  He'd slaughtered them all save one.</a:t>
            </a:r>
          </a:p>
          <a:p>
            <a:pPr marL="3175" indent="336550" eaLnBrk="1" hangingPunct="1">
              <a:spcBef>
                <a:spcPts val="400"/>
              </a:spcBef>
              <a:buFontTx/>
              <a:buNone/>
            </a:pPr>
            <a:r>
              <a:rPr lang="en-US" sz="1600" b="1" dirty="0">
                <a:latin typeface="Arial" charset="0"/>
              </a:rPr>
              <a:t>A mist of night smoldered the burning remains of the Price family home, and Jonathan blinked through the soot streaking the land that had once been the family's pride and joy.  He breathed in, willing the nausea churning his stomach to not desecrate this place.  They deserved better.</a:t>
            </a:r>
          </a:p>
          <a:p>
            <a:pPr marL="3175" indent="336550" eaLnBrk="1" hangingPunct="1">
              <a:spcBef>
                <a:spcPts val="400"/>
              </a:spcBef>
              <a:buFontTx/>
              <a:buNone/>
            </a:pPr>
            <a:r>
              <a:rPr lang="en-US" sz="1600" b="1" dirty="0">
                <a:latin typeface="Arial" charset="0"/>
              </a:rPr>
              <a:t>Jaw clenched, he forced himself to stare into their sightless eyes one by one.  His father, his mother, his young sister.  Lined up in a row, their bodies were darkened with ash, the only color, the red seeping from their shredded throats.</a:t>
            </a:r>
          </a:p>
          <a:p>
            <a:pPr marL="3175" indent="336550" eaLnBrk="1" hangingPunct="1">
              <a:spcBef>
                <a:spcPts val="400"/>
              </a:spcBef>
              <a:buFontTx/>
              <a:buNone/>
            </a:pPr>
            <a:r>
              <a:rPr lang="en-US" sz="1600" b="1" dirty="0">
                <a:latin typeface="Arial" charset="0"/>
              </a:rPr>
              <a:t>But that wasn't the worst of it.  St. James hadn't just killed them--he'd tortured and humiliated them.  Jonathan couldn't bear the thought of what the bastard had done.  His young brother, Edward, by happenstance still at Eton, would never know, Jonathan vowed.</a:t>
            </a:r>
          </a:p>
          <a:p>
            <a:pPr marL="3175" indent="336550" eaLnBrk="1" hangingPunct="1">
              <a:spcBef>
                <a:spcPts val="400"/>
              </a:spcBef>
              <a:buFontTx/>
              <a:buNone/>
            </a:pPr>
            <a:r>
              <a:rPr lang="en-US" sz="1600" b="1" dirty="0">
                <a:latin typeface="Arial" charset="0"/>
              </a:rPr>
              <a:t>With care, he covered his young sister's bare body, and concealed his mother's naked torso with her decimated gown.  As for Jonathan's father, St. James had emasculated him, the blood soaking his pants.</a:t>
            </a:r>
          </a:p>
          <a:p>
            <a:pPr marL="3175" indent="336550" eaLnBrk="1" hangingPunct="1">
              <a:spcBef>
                <a:spcPts val="400"/>
              </a:spcBef>
              <a:buFontTx/>
              <a:buNone/>
            </a:pPr>
            <a:r>
              <a:rPr lang="en-US" sz="1600" b="1" dirty="0">
                <a:latin typeface="Arial" charset="0"/>
              </a:rPr>
              <a:t>Deep fury, like Jonathan had never imagined, even on the bloodiest Waterloo battlefield, skewered his gut like a thousand splinters of glass.</a:t>
            </a:r>
          </a:p>
          <a:p>
            <a:pPr marL="3175" indent="336550" eaLnBrk="1" hangingPunct="1">
              <a:spcBef>
                <a:spcPts val="400"/>
              </a:spcBef>
              <a:buFontTx/>
              <a:buNone/>
            </a:pPr>
            <a:endParaRPr lang="en-US" sz="1600" b="1" dirty="0">
              <a:latin typeface="Arial" charset="0"/>
            </a:endParaRPr>
          </a:p>
        </p:txBody>
      </p:sp>
      <p:sp>
        <p:nvSpPr>
          <p:cNvPr id="4" name="Rectangle 3"/>
          <p:cNvSpPr/>
          <p:nvPr/>
        </p:nvSpPr>
        <p:spPr>
          <a:xfrm>
            <a:off x="425451" y="2057400"/>
            <a:ext cx="7956550" cy="1063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a:spLocks noChangeArrowheads="1"/>
          </p:cNvSpPr>
          <p:nvPr/>
        </p:nvSpPr>
        <p:spPr bwMode="auto">
          <a:xfrm>
            <a:off x="7315200" y="152400"/>
            <a:ext cx="16002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Strengths</a:t>
            </a:r>
          </a:p>
          <a:p>
            <a:pPr marL="169863" indent="-169863">
              <a:spcAft>
                <a:spcPts val="0"/>
              </a:spcAft>
              <a:buFont typeface="Arial" pitchFamily="34" charset="0"/>
              <a:buChar char="•"/>
              <a:defRPr/>
            </a:pPr>
            <a:r>
              <a:rPr lang="en-US" sz="2000" b="1" dirty="0">
                <a:solidFill>
                  <a:schemeClr val="dk1"/>
                </a:solidFill>
                <a:latin typeface="+mn-lt"/>
                <a:ea typeface="+mn-ea"/>
                <a:cs typeface="+mn-cs"/>
              </a:rPr>
              <a:t>Tension</a:t>
            </a:r>
          </a:p>
          <a:p>
            <a:pPr marL="169863" indent="-169863">
              <a:spcAft>
                <a:spcPts val="0"/>
              </a:spcAft>
              <a:buFont typeface="Arial" pitchFamily="34" charset="0"/>
              <a:buChar char="•"/>
              <a:defRPr/>
            </a:pPr>
            <a:r>
              <a:rPr lang="en-US" sz="2000" b="1" dirty="0">
                <a:solidFill>
                  <a:schemeClr val="dk1"/>
                </a:solidFill>
                <a:latin typeface="+mn-lt"/>
                <a:ea typeface="+mn-ea"/>
                <a:cs typeface="+mn-cs"/>
              </a:rPr>
              <a:t>Imagery</a:t>
            </a:r>
          </a:p>
          <a:p>
            <a:pPr marL="169863" indent="-169863">
              <a:spcAft>
                <a:spcPts val="0"/>
              </a:spcAft>
              <a:buFont typeface="Arial" pitchFamily="34" charset="0"/>
              <a:buChar char="•"/>
              <a:defRPr/>
            </a:pPr>
            <a:r>
              <a:rPr lang="en-US" sz="2000" b="1" dirty="0">
                <a:solidFill>
                  <a:schemeClr val="dk1"/>
                </a:solidFill>
                <a:latin typeface="+mn-lt"/>
                <a:ea typeface="+mn-ea"/>
                <a:cs typeface="+mn-cs"/>
              </a:rPr>
              <a:t>Sympathy</a:t>
            </a:r>
          </a:p>
          <a:p>
            <a:pPr marL="169863" indent="-169863">
              <a:spcAft>
                <a:spcPts val="0"/>
              </a:spcAft>
              <a:buFont typeface="Arial" pitchFamily="34" charset="0"/>
              <a:buChar char="•"/>
              <a:defRPr/>
            </a:pPr>
            <a:r>
              <a:rPr lang="en-US" sz="2000" b="1" dirty="0">
                <a:solidFill>
                  <a:schemeClr val="dk1"/>
                </a:solidFill>
                <a:latin typeface="+mn-lt"/>
                <a:ea typeface="+mn-ea"/>
                <a:cs typeface="+mn-cs"/>
              </a:rPr>
              <a:t>More Personal</a:t>
            </a:r>
          </a:p>
        </p:txBody>
      </p:sp>
      <p:sp>
        <p:nvSpPr>
          <p:cNvPr id="6" name="Rectangle 5"/>
          <p:cNvSpPr>
            <a:spLocks noChangeArrowheads="1"/>
          </p:cNvSpPr>
          <p:nvPr/>
        </p:nvSpPr>
        <p:spPr bwMode="auto">
          <a:xfrm>
            <a:off x="7315200" y="152400"/>
            <a:ext cx="16002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Weakness</a:t>
            </a:r>
          </a:p>
          <a:p>
            <a:pPr marL="169863" indent="-169863">
              <a:spcAft>
                <a:spcPts val="0"/>
              </a:spcAft>
              <a:buFont typeface="Arial" pitchFamily="34" charset="0"/>
              <a:buChar char="•"/>
              <a:defRPr/>
            </a:pPr>
            <a:r>
              <a:rPr lang="en-US" sz="2000" b="1" dirty="0">
                <a:solidFill>
                  <a:schemeClr val="dk1"/>
                </a:solidFill>
                <a:latin typeface="+mn-lt"/>
                <a:ea typeface="+mn-ea"/>
                <a:cs typeface="+mn-cs"/>
              </a:rPr>
              <a:t>Distance</a:t>
            </a:r>
          </a:p>
          <a:p>
            <a:pPr marL="169863" indent="-169863">
              <a:spcAft>
                <a:spcPts val="0"/>
              </a:spcAft>
              <a:buFont typeface="Arial" pitchFamily="34" charset="0"/>
              <a:buChar char="•"/>
              <a:defRPr/>
            </a:pPr>
            <a:r>
              <a:rPr lang="en-US" sz="2000" b="1" dirty="0">
                <a:solidFill>
                  <a:schemeClr val="dk1"/>
                </a:solidFill>
                <a:latin typeface="+mn-lt"/>
                <a:ea typeface="+mn-ea"/>
                <a:cs typeface="+mn-cs"/>
              </a:rPr>
              <a:t>Telling</a:t>
            </a:r>
          </a:p>
          <a:p>
            <a:pPr marL="169863" indent="-169863">
              <a:spcAft>
                <a:spcPts val="0"/>
              </a:spcAft>
              <a:buFont typeface="Arial" pitchFamily="34" charset="0"/>
              <a:buChar char="•"/>
              <a:defRPr/>
            </a:pPr>
            <a:r>
              <a:rPr lang="en-US" sz="2000" b="1" dirty="0">
                <a:solidFill>
                  <a:schemeClr val="dk1"/>
                </a:solidFill>
                <a:latin typeface="+mn-lt"/>
                <a:ea typeface="+mn-ea"/>
                <a:cs typeface="+mn-cs"/>
              </a:rPr>
              <a:t>Happened in past</a:t>
            </a:r>
          </a:p>
        </p:txBody>
      </p:sp>
      <p:sp>
        <p:nvSpPr>
          <p:cNvPr id="7" name="Rectangle 6"/>
          <p:cNvSpPr/>
          <p:nvPr/>
        </p:nvSpPr>
        <p:spPr>
          <a:xfrm>
            <a:off x="415926" y="3121025"/>
            <a:ext cx="7966075" cy="9969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5926" y="4117975"/>
            <a:ext cx="7966075" cy="1063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27498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Arial" charset="0"/>
              </a:rPr>
              <a:t>Activated Draft</a:t>
            </a:r>
          </a:p>
        </p:txBody>
      </p:sp>
      <p:sp>
        <p:nvSpPr>
          <p:cNvPr id="40962" name="Content Placeholder 2"/>
          <p:cNvSpPr>
            <a:spLocks noGrp="1"/>
          </p:cNvSpPr>
          <p:nvPr>
            <p:ph idx="1"/>
          </p:nvPr>
        </p:nvSpPr>
        <p:spPr>
          <a:xfrm>
            <a:off x="238030" y="1153886"/>
            <a:ext cx="6877145" cy="5551714"/>
          </a:xfrm>
        </p:spPr>
        <p:txBody>
          <a:bodyPr>
            <a:normAutofit fontScale="92500" lnSpcReduction="10000"/>
          </a:bodyPr>
          <a:lstStyle/>
          <a:p>
            <a:pPr marL="3175" indent="336550" eaLnBrk="1" hangingPunct="1">
              <a:spcBef>
                <a:spcPts val="400"/>
              </a:spcBef>
              <a:buFontTx/>
              <a:buNone/>
            </a:pPr>
            <a:r>
              <a:rPr lang="en-US" sz="1600" b="1" dirty="0">
                <a:latin typeface="Arial" charset="0"/>
              </a:rPr>
              <a:t>Jonathan Price hurled himself through the fiery hallway, clutching his sister</a:t>
            </a:r>
            <a:r>
              <a:rPr lang="ja-JP" altLang="en-US" sz="1600" b="1" dirty="0">
                <a:latin typeface="Arial" charset="0"/>
              </a:rPr>
              <a:t>’</a:t>
            </a:r>
            <a:r>
              <a:rPr lang="en-US" altLang="ja-JP" sz="1600" b="1" dirty="0">
                <a:latin typeface="Arial" charset="0"/>
              </a:rPr>
              <a:t>s limp body close to his heart.  "Don't give up, Elizabeth."  His desperate plea was swallowed by the hellish roar of the inferno crackling around him.  Blistering heat seared his hands and face.  Black roiling smoke scorched his lungs.</a:t>
            </a:r>
          </a:p>
          <a:p>
            <a:pPr marL="3175" indent="336550" eaLnBrk="1" hangingPunct="1">
              <a:spcBef>
                <a:spcPts val="400"/>
              </a:spcBef>
              <a:buFontTx/>
              <a:buNone/>
            </a:pPr>
            <a:r>
              <a:rPr lang="en-US" sz="1600" b="1" dirty="0">
                <a:latin typeface="Arial" charset="0"/>
              </a:rPr>
              <a:t>Maddened with grief, he kicked the flaming debris from the doorway and burst into the rainy night.  He staggered across the muddy yard, and coughing and hacking, fell to his knees before laying his sister on the sodden grass.  </a:t>
            </a:r>
          </a:p>
          <a:p>
            <a:pPr marL="3175" indent="336550" eaLnBrk="1" hangingPunct="1">
              <a:spcBef>
                <a:spcPts val="400"/>
              </a:spcBef>
              <a:buFontTx/>
              <a:buNone/>
            </a:pPr>
            <a:r>
              <a:rPr lang="en-US" sz="1600" b="1" dirty="0">
                <a:latin typeface="Arial" charset="0"/>
              </a:rPr>
              <a:t>The fire illuminated the vicious wound on her neck, and then her sightless eyes.  </a:t>
            </a:r>
          </a:p>
          <a:p>
            <a:pPr marL="3175" indent="336550" eaLnBrk="1" hangingPunct="1">
              <a:spcBef>
                <a:spcPts val="400"/>
              </a:spcBef>
              <a:buFontTx/>
              <a:buNone/>
            </a:pPr>
            <a:r>
              <a:rPr lang="en-US" sz="1600" b="1" dirty="0">
                <a:latin typeface="Arial" charset="0"/>
              </a:rPr>
              <a:t>Dear God, what manner of beast had done this?  Torn the very skin from her throat, killed her with no mercy?</a:t>
            </a:r>
          </a:p>
          <a:p>
            <a:pPr marL="3175" indent="336550" eaLnBrk="1" hangingPunct="1">
              <a:spcBef>
                <a:spcPts val="400"/>
              </a:spcBef>
              <a:buFontTx/>
              <a:buNone/>
            </a:pPr>
            <a:r>
              <a:rPr lang="en-US" sz="1600" b="1" dirty="0">
                <a:latin typeface="Arial" charset="0"/>
              </a:rPr>
              <a:t>He whirled toward Price Manor.  The blaze erupted from every window and door, scarlet serpents of flame devouring all in their path, engulfing everything.</a:t>
            </a:r>
          </a:p>
          <a:p>
            <a:pPr marL="3175" indent="336550" eaLnBrk="1" hangingPunct="1">
              <a:spcBef>
                <a:spcPts val="400"/>
              </a:spcBef>
              <a:buFontTx/>
              <a:buNone/>
            </a:pPr>
            <a:r>
              <a:rPr lang="en-US" sz="1600" b="1" dirty="0">
                <a:latin typeface="Arial" charset="0"/>
              </a:rPr>
              <a:t>Where was the rest of his family?  The servants, the butler, even the scullery maid?  Had they escaped or had the beast killed them, too?</a:t>
            </a:r>
          </a:p>
          <a:p>
            <a:pPr marL="3175" indent="336550" eaLnBrk="1" hangingPunct="1">
              <a:spcBef>
                <a:spcPts val="400"/>
              </a:spcBef>
              <a:buFontTx/>
              <a:buNone/>
            </a:pPr>
            <a:r>
              <a:rPr lang="en-US" sz="1600" b="1" dirty="0">
                <a:latin typeface="Arial" charset="0"/>
              </a:rPr>
              <a:t>"Please."  He raced back toward the house, only to be grabbed and flung to the cobblestones.  Dazed and gasping for air, Jonathan peered up at the cloaked shape looming over him.  </a:t>
            </a:r>
          </a:p>
          <a:p>
            <a:pPr marL="3175" indent="336550" eaLnBrk="1" hangingPunct="1">
              <a:spcBef>
                <a:spcPts val="400"/>
              </a:spcBef>
              <a:buFontTx/>
              <a:buNone/>
            </a:pPr>
            <a:r>
              <a:rPr lang="en-US" sz="1600" b="1" dirty="0">
                <a:latin typeface="Arial" charset="0"/>
              </a:rPr>
              <a:t>"You cannot save anyone, you fool.  They're all dead.  Your family, and Lady Anne's as well." </a:t>
            </a:r>
          </a:p>
        </p:txBody>
      </p:sp>
      <p:sp>
        <p:nvSpPr>
          <p:cNvPr id="4" name="Rectangle 3"/>
          <p:cNvSpPr/>
          <p:nvPr/>
        </p:nvSpPr>
        <p:spPr>
          <a:xfrm>
            <a:off x="576262" y="2284639"/>
            <a:ext cx="2095500" cy="2095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38030" y="5181600"/>
            <a:ext cx="6877145"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41659" y="1153886"/>
            <a:ext cx="6873516"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a:spLocks noChangeArrowheads="1"/>
          </p:cNvSpPr>
          <p:nvPr/>
        </p:nvSpPr>
        <p:spPr bwMode="auto">
          <a:xfrm>
            <a:off x="7162800" y="152400"/>
            <a:ext cx="17526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Strengths</a:t>
            </a:r>
          </a:p>
          <a:p>
            <a:pPr marL="169863" indent="-169863">
              <a:spcAft>
                <a:spcPts val="0"/>
              </a:spcAft>
              <a:buFont typeface="Arial" pitchFamily="34" charset="0"/>
              <a:buChar char="•"/>
              <a:defRPr/>
            </a:pPr>
            <a:r>
              <a:rPr lang="en-US" sz="2000" b="1" dirty="0">
                <a:solidFill>
                  <a:schemeClr val="dk1"/>
                </a:solidFill>
                <a:latin typeface="+mn-lt"/>
                <a:ea typeface="+mn-ea"/>
                <a:cs typeface="+mn-cs"/>
              </a:rPr>
              <a:t>Active</a:t>
            </a:r>
          </a:p>
          <a:p>
            <a:pPr marL="169863" indent="-169863">
              <a:spcAft>
                <a:spcPts val="0"/>
              </a:spcAft>
              <a:buFont typeface="Arial" pitchFamily="34" charset="0"/>
              <a:buChar char="•"/>
              <a:defRPr/>
            </a:pPr>
            <a:r>
              <a:rPr lang="en-US" sz="2000" b="1" dirty="0" err="1">
                <a:solidFill>
                  <a:schemeClr val="dk1"/>
                </a:solidFill>
                <a:latin typeface="+mn-lt"/>
                <a:ea typeface="+mn-ea"/>
                <a:cs typeface="+mn-cs"/>
              </a:rPr>
              <a:t>Immed</a:t>
            </a:r>
            <a:r>
              <a:rPr lang="en-US" sz="2000" b="1" dirty="0">
                <a:solidFill>
                  <a:schemeClr val="dk1"/>
                </a:solidFill>
                <a:latin typeface="+mn-lt"/>
                <a:ea typeface="+mn-ea"/>
                <a:cs typeface="+mn-cs"/>
              </a:rPr>
              <a:t>.</a:t>
            </a:r>
          </a:p>
          <a:p>
            <a:pPr marL="169863" indent="-169863">
              <a:spcAft>
                <a:spcPts val="0"/>
              </a:spcAft>
              <a:buFont typeface="Arial" pitchFamily="34" charset="0"/>
              <a:buChar char="•"/>
              <a:defRPr/>
            </a:pPr>
            <a:r>
              <a:rPr lang="en-US" sz="2000" b="1" dirty="0">
                <a:solidFill>
                  <a:schemeClr val="dk1"/>
                </a:solidFill>
                <a:latin typeface="+mn-lt"/>
                <a:ea typeface="+mn-ea"/>
                <a:cs typeface="+mn-cs"/>
              </a:rPr>
              <a:t>Showing</a:t>
            </a:r>
          </a:p>
          <a:p>
            <a:pPr marL="169863" indent="-169863">
              <a:spcAft>
                <a:spcPts val="0"/>
              </a:spcAft>
              <a:buFont typeface="Arial" pitchFamily="34" charset="0"/>
              <a:buChar char="•"/>
              <a:defRPr/>
            </a:pPr>
            <a:r>
              <a:rPr lang="en-US" sz="2000" b="1" dirty="0">
                <a:solidFill>
                  <a:schemeClr val="dk1"/>
                </a:solidFill>
                <a:latin typeface="+mn-lt"/>
                <a:ea typeface="+mn-ea"/>
                <a:cs typeface="+mn-cs"/>
              </a:rPr>
              <a:t>Editor Requested</a:t>
            </a:r>
          </a:p>
        </p:txBody>
      </p:sp>
      <p:sp>
        <p:nvSpPr>
          <p:cNvPr id="7" name="Rectangle 6"/>
          <p:cNvSpPr>
            <a:spLocks noChangeArrowheads="1"/>
          </p:cNvSpPr>
          <p:nvPr/>
        </p:nvSpPr>
        <p:spPr bwMode="auto">
          <a:xfrm>
            <a:off x="7162800" y="152400"/>
            <a:ext cx="1752600" cy="1828800"/>
          </a:xfrm>
          <a:prstGeom prst="rect">
            <a:avLst/>
          </a:prstGeom>
          <a:gradFill rotWithShape="1">
            <a:gsLst>
              <a:gs pos="0">
                <a:srgbClr val="B1B1D1"/>
              </a:gs>
              <a:gs pos="35001">
                <a:srgbClr val="C9C9DE"/>
              </a:gs>
              <a:gs pos="100000">
                <a:srgbClr val="EAEAF3"/>
              </a:gs>
            </a:gsLst>
            <a:lin ang="16200000" scaled="1"/>
          </a:gradFill>
          <a:ln w="9525">
            <a:solidFill>
              <a:srgbClr val="000066"/>
            </a:solidFill>
            <a:miter lim="800000"/>
            <a:headEnd/>
            <a:tailEnd/>
          </a:ln>
          <a:effectLst>
            <a:outerShdw blurRad="63500" dist="20000" dir="5400000" rotWithShape="0">
              <a:srgbClr val="000000">
                <a:alpha val="37999"/>
              </a:srgbClr>
            </a:outerShdw>
          </a:effectLst>
        </p:spPr>
        <p:txBody>
          <a:bodyPr anchor="ctr"/>
          <a:lstStyle/>
          <a:p>
            <a:pPr marL="169863" indent="-169863">
              <a:spcAft>
                <a:spcPts val="0"/>
              </a:spcAft>
              <a:defRPr/>
            </a:pPr>
            <a:r>
              <a:rPr lang="en-US" sz="2000" b="1" dirty="0">
                <a:solidFill>
                  <a:schemeClr val="dk1"/>
                </a:solidFill>
                <a:latin typeface="+mn-lt"/>
                <a:ea typeface="+mn-ea"/>
                <a:cs typeface="+mn-cs"/>
              </a:rPr>
              <a:t>Weakness</a:t>
            </a:r>
          </a:p>
          <a:p>
            <a:pPr marL="169863" indent="-169863">
              <a:spcAft>
                <a:spcPts val="0"/>
              </a:spcAft>
              <a:buFont typeface="Arial" pitchFamily="34" charset="0"/>
              <a:buChar char="•"/>
              <a:defRPr/>
            </a:pPr>
            <a:r>
              <a:rPr lang="en-US" sz="2000" b="1" dirty="0">
                <a:solidFill>
                  <a:schemeClr val="dk1"/>
                </a:solidFill>
                <a:latin typeface="+mn-lt"/>
                <a:ea typeface="+mn-ea"/>
                <a:cs typeface="+mn-cs"/>
              </a:rPr>
              <a:t>A few telling phrases</a:t>
            </a:r>
          </a:p>
          <a:p>
            <a:pPr marL="169863" indent="-169863">
              <a:spcAft>
                <a:spcPts val="0"/>
              </a:spcAft>
              <a:buFont typeface="Arial" pitchFamily="34" charset="0"/>
              <a:buChar char="•"/>
              <a:defRPr/>
            </a:pPr>
            <a:r>
              <a:rPr lang="en-US" sz="2000" b="1" dirty="0">
                <a:solidFill>
                  <a:schemeClr val="dk1"/>
                </a:solidFill>
                <a:latin typeface="+mn-lt"/>
                <a:ea typeface="+mn-ea"/>
                <a:cs typeface="+mn-cs"/>
              </a:rPr>
              <a:t>Small Stuff Editing</a:t>
            </a:r>
          </a:p>
        </p:txBody>
      </p:sp>
      <p:sp>
        <p:nvSpPr>
          <p:cNvPr id="10" name="Rectangle 9"/>
          <p:cNvSpPr/>
          <p:nvPr/>
        </p:nvSpPr>
        <p:spPr>
          <a:xfrm>
            <a:off x="336323" y="2720068"/>
            <a:ext cx="2102077" cy="1704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56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8" grpId="0" animBg="1"/>
      <p:bldP spid="8" grpId="1" animBg="1"/>
      <p:bldP spid="6" grpId="0" animBg="1"/>
      <p:bldP spid="7"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Arial" charset="0"/>
              </a:rPr>
              <a:t>Activate Your Writing</a:t>
            </a:r>
          </a:p>
        </p:txBody>
      </p:sp>
      <p:sp>
        <p:nvSpPr>
          <p:cNvPr id="43010" name="Content Placeholder 2"/>
          <p:cNvSpPr>
            <a:spLocks noGrp="1"/>
          </p:cNvSpPr>
          <p:nvPr>
            <p:ph idx="1"/>
          </p:nvPr>
        </p:nvSpPr>
        <p:spPr/>
        <p:txBody>
          <a:bodyPr>
            <a:normAutofit fontScale="92500" lnSpcReduction="10000"/>
          </a:bodyPr>
          <a:lstStyle/>
          <a:p>
            <a:pPr eaLnBrk="1" hangingPunct="1"/>
            <a:r>
              <a:rPr lang="en-US" sz="2800" b="1">
                <a:latin typeface="Arial" charset="0"/>
              </a:rPr>
              <a:t>Use powerful, picturing-forming and image-making words</a:t>
            </a:r>
          </a:p>
          <a:p>
            <a:pPr eaLnBrk="1" hangingPunct="1"/>
            <a:r>
              <a:rPr lang="en-US" sz="2800" b="1">
                <a:latin typeface="Arial" charset="0"/>
              </a:rPr>
              <a:t>Evoke emotions with your word choices</a:t>
            </a:r>
          </a:p>
          <a:p>
            <a:pPr eaLnBrk="1" hangingPunct="1"/>
            <a:r>
              <a:rPr lang="en-US" sz="2800" b="1">
                <a:latin typeface="Arial" charset="0"/>
              </a:rPr>
              <a:t>Excuse me, your research is showing….</a:t>
            </a:r>
          </a:p>
          <a:p>
            <a:pPr eaLnBrk="1" hangingPunct="1"/>
            <a:r>
              <a:rPr lang="en-US" sz="2800" b="1">
                <a:latin typeface="Arial" charset="0"/>
              </a:rPr>
              <a:t>Interpreting scenes through the genre and the viewpoint characters' emotions</a:t>
            </a:r>
          </a:p>
          <a:p>
            <a:pPr eaLnBrk="1" hangingPunct="1"/>
            <a:r>
              <a:rPr lang="en-US" sz="2800" b="1">
                <a:latin typeface="Arial" charset="0"/>
              </a:rPr>
              <a:t>Deep Point of View – critical to active and emotional writing</a:t>
            </a:r>
          </a:p>
          <a:p>
            <a:pPr eaLnBrk="1" hangingPunct="1"/>
            <a:endParaRPr lang="en-US" sz="2800" b="1">
              <a:latin typeface="Arial" charset="0"/>
            </a:endParaRPr>
          </a:p>
        </p:txBody>
      </p:sp>
    </p:spTree>
    <p:extLst>
      <p:ext uri="{BB962C8B-B14F-4D97-AF65-F5344CB8AC3E}">
        <p14:creationId xmlns:p14="http://schemas.microsoft.com/office/powerpoint/2010/main" val="188387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a:latin typeface="Calisto MT" charset="0"/>
              </a:rPr>
              <a:t>Conclusion</a:t>
            </a:r>
          </a:p>
        </p:txBody>
      </p:sp>
      <p:sp>
        <p:nvSpPr>
          <p:cNvPr id="3" name="Content Placeholder 2"/>
          <p:cNvSpPr>
            <a:spLocks noGrp="1"/>
          </p:cNvSpPr>
          <p:nvPr>
            <p:ph idx="1"/>
          </p:nvPr>
        </p:nvSpPr>
        <p:spPr>
          <a:xfrm>
            <a:off x="304800" y="1371600"/>
            <a:ext cx="8686800" cy="2590800"/>
          </a:xfrm>
        </p:spPr>
        <p:txBody>
          <a:bodyPr rtlCol="0">
            <a:normAutofit/>
          </a:bodyPr>
          <a:lstStyle/>
          <a:p>
            <a:pPr eaLnBrk="1" fontAlgn="auto" hangingPunct="1">
              <a:spcAft>
                <a:spcPts val="0"/>
              </a:spcAft>
              <a:buFont typeface="Wingdings" pitchFamily="2" charset="2"/>
              <a:buChar char="v"/>
              <a:defRPr/>
            </a:pPr>
            <a:r>
              <a:rPr lang="en-US" b="1" dirty="0">
                <a:solidFill>
                  <a:schemeClr val="tx1">
                    <a:lumMod val="75000"/>
                    <a:lumOff val="25000"/>
                  </a:schemeClr>
                </a:solidFill>
                <a:ea typeface="+mn-ea"/>
                <a:cs typeface="+mn-cs"/>
              </a:rPr>
              <a:t>Trust your instincts</a:t>
            </a:r>
          </a:p>
          <a:p>
            <a:pPr eaLnBrk="1" fontAlgn="auto" hangingPunct="1">
              <a:spcAft>
                <a:spcPts val="0"/>
              </a:spcAft>
              <a:buFont typeface="Wingdings" pitchFamily="2" charset="2"/>
              <a:buChar char="v"/>
              <a:defRPr/>
            </a:pPr>
            <a:r>
              <a:rPr lang="en-US" b="1" dirty="0">
                <a:solidFill>
                  <a:schemeClr val="tx1">
                    <a:lumMod val="75000"/>
                    <a:lumOff val="25000"/>
                  </a:schemeClr>
                </a:solidFill>
                <a:ea typeface="+mn-ea"/>
                <a:cs typeface="+mn-cs"/>
              </a:rPr>
              <a:t>Find Your Own Process and Don't Edit Out the Passion </a:t>
            </a:r>
          </a:p>
          <a:p>
            <a:pPr lvl="1" eaLnBrk="1" fontAlgn="auto" hangingPunct="1">
              <a:spcAft>
                <a:spcPts val="0"/>
              </a:spcAft>
              <a:buClr>
                <a:schemeClr val="bg1">
                  <a:lumMod val="65000"/>
                </a:schemeClr>
              </a:buClr>
              <a:buFont typeface="Wingdings" pitchFamily="2" charset="2"/>
              <a:buChar char="v"/>
              <a:defRPr/>
            </a:pPr>
            <a:r>
              <a:rPr lang="en-US" sz="2000" b="1" dirty="0">
                <a:solidFill>
                  <a:schemeClr val="tx1">
                    <a:lumMod val="75000"/>
                    <a:lumOff val="25000"/>
                  </a:schemeClr>
                </a:solidFill>
                <a:ea typeface="+mn-ea"/>
              </a:rPr>
              <a:t>Let your Voice Shine Through.</a:t>
            </a:r>
            <a:endParaRPr lang="en-US" sz="1600" dirty="0">
              <a:solidFill>
                <a:schemeClr val="tx1">
                  <a:lumMod val="75000"/>
                  <a:lumOff val="25000"/>
                </a:schemeClr>
              </a:solidFill>
              <a:ea typeface="+mn-ea"/>
            </a:endParaRPr>
          </a:p>
          <a:p>
            <a:pPr lvl="1" eaLnBrk="1" fontAlgn="auto" hangingPunct="1">
              <a:spcAft>
                <a:spcPts val="0"/>
              </a:spcAft>
              <a:buClr>
                <a:schemeClr val="bg1">
                  <a:lumMod val="65000"/>
                </a:schemeClr>
              </a:buClr>
              <a:buFont typeface="Wingdings" pitchFamily="2" charset="2"/>
              <a:buChar char="v"/>
              <a:defRPr/>
            </a:pPr>
            <a:r>
              <a:rPr lang="en-US" sz="2000" b="1" dirty="0">
                <a:solidFill>
                  <a:schemeClr val="tx1">
                    <a:lumMod val="75000"/>
                    <a:lumOff val="25000"/>
                  </a:schemeClr>
                </a:solidFill>
                <a:ea typeface="+mn-ea"/>
              </a:rPr>
              <a:t>It's YOUR story, but always ask WHY?!</a:t>
            </a:r>
            <a:endParaRPr lang="en-US" sz="1600" dirty="0">
              <a:solidFill>
                <a:schemeClr val="tx1">
                  <a:lumMod val="75000"/>
                  <a:lumOff val="25000"/>
                </a:schemeClr>
              </a:solidFill>
              <a:ea typeface="+mn-ea"/>
            </a:endParaRPr>
          </a:p>
          <a:p>
            <a:pPr lvl="1" eaLnBrk="1" fontAlgn="auto" hangingPunct="1">
              <a:spcAft>
                <a:spcPts val="0"/>
              </a:spcAft>
              <a:buClr>
                <a:schemeClr val="bg1">
                  <a:lumMod val="65000"/>
                </a:schemeClr>
              </a:buClr>
              <a:buFont typeface="Wingdings" pitchFamily="2" charset="2"/>
              <a:buChar char="v"/>
              <a:defRPr/>
            </a:pPr>
            <a:r>
              <a:rPr lang="en-US" sz="2000" b="1" dirty="0">
                <a:solidFill>
                  <a:schemeClr val="tx1">
                    <a:lumMod val="75000"/>
                    <a:lumOff val="25000"/>
                  </a:schemeClr>
                </a:solidFill>
                <a:ea typeface="+mn-ea"/>
              </a:rPr>
              <a:t>Ray Bradbury says, "There is only one type of story in the world--YOUR story."</a:t>
            </a:r>
            <a:endParaRPr lang="en-US" sz="1600" dirty="0">
              <a:solidFill>
                <a:schemeClr val="tx1">
                  <a:lumMod val="75000"/>
                  <a:lumOff val="25000"/>
                </a:schemeClr>
              </a:solidFill>
              <a:ea typeface="+mn-ea"/>
            </a:endParaRPr>
          </a:p>
          <a:p>
            <a:pPr eaLnBrk="1" fontAlgn="auto" hangingPunct="1">
              <a:spcAft>
                <a:spcPts val="0"/>
              </a:spcAft>
              <a:buFont typeface="Wingdings" pitchFamily="2" charset="2"/>
              <a:buChar char="v"/>
              <a:defRPr/>
            </a:pPr>
            <a:endParaRPr lang="en-US" dirty="0">
              <a:solidFill>
                <a:schemeClr val="tx1">
                  <a:lumMod val="75000"/>
                  <a:lumOff val="25000"/>
                </a:schemeClr>
              </a:solidFill>
              <a:ea typeface="+mn-ea"/>
              <a:cs typeface="+mn-cs"/>
            </a:endParaRPr>
          </a:p>
        </p:txBody>
      </p:sp>
      <p:pic>
        <p:nvPicPr>
          <p:cNvPr id="14339" name="Picture 3" descr="C:\Documents and Settings\Robin Perini\Local Settings\Temporary Internet Files\Content.IE5\U06P79G8\MPj043333500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114800"/>
            <a:ext cx="3048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985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4)">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52400" y="533400"/>
            <a:ext cx="8229600" cy="1066800"/>
          </a:xfrm>
        </p:spPr>
        <p:txBody>
          <a:bodyPr/>
          <a:lstStyle/>
          <a:p>
            <a:pPr eaLnBrk="1" hangingPunct="1"/>
            <a:r>
              <a:rPr lang="en-US" dirty="0">
                <a:latin typeface="Arial" charset="0"/>
              </a:rPr>
              <a:t>Q&amp;A and Drawing</a:t>
            </a:r>
          </a:p>
        </p:txBody>
      </p:sp>
      <p:sp>
        <p:nvSpPr>
          <p:cNvPr id="62466" name="Content Placeholder 2"/>
          <p:cNvSpPr>
            <a:spLocks noGrp="1"/>
          </p:cNvSpPr>
          <p:nvPr>
            <p:ph idx="1"/>
          </p:nvPr>
        </p:nvSpPr>
        <p:spPr>
          <a:xfrm>
            <a:off x="1447800" y="3657600"/>
            <a:ext cx="6400800" cy="2057400"/>
          </a:xfrm>
        </p:spPr>
        <p:txBody>
          <a:bodyPr rtlCol="0">
            <a:normAutofit/>
          </a:bodyPr>
          <a:lstStyle/>
          <a:p>
            <a:pPr marL="923544" lvl="2" indent="-219456" eaLnBrk="1" fontAlgn="auto" hangingPunct="1">
              <a:spcBef>
                <a:spcPct val="0"/>
              </a:spcBef>
              <a:spcAft>
                <a:spcPts val="0"/>
              </a:spcAft>
              <a:buFont typeface="Wingdings 2"/>
              <a:buChar char=""/>
              <a:defRPr/>
            </a:pPr>
            <a:r>
              <a:rPr lang="en-US" sz="3600" b="1" dirty="0">
                <a:solidFill>
                  <a:schemeClr val="tx1">
                    <a:lumMod val="65000"/>
                    <a:lumOff val="35000"/>
                  </a:schemeClr>
                </a:solidFill>
                <a:latin typeface="Arial" charset="0"/>
                <a:ea typeface="+mn-ea"/>
                <a:hlinkClick r:id="rId3"/>
              </a:rPr>
              <a:t>www.robinperini.com</a:t>
            </a:r>
            <a:r>
              <a:rPr lang="en-US" sz="3600" b="1" dirty="0">
                <a:solidFill>
                  <a:schemeClr val="tx1">
                    <a:lumMod val="65000"/>
                    <a:lumOff val="35000"/>
                  </a:schemeClr>
                </a:solidFill>
                <a:latin typeface="Arial" charset="0"/>
                <a:ea typeface="+mn-ea"/>
              </a:rPr>
              <a:t> </a:t>
            </a:r>
          </a:p>
          <a:p>
            <a:pPr marL="914400" lvl="2" indent="0" eaLnBrk="1" fontAlgn="auto" hangingPunct="1">
              <a:spcBef>
                <a:spcPct val="0"/>
              </a:spcBef>
              <a:spcAft>
                <a:spcPts val="0"/>
              </a:spcAft>
              <a:buFontTx/>
              <a:buNone/>
              <a:defRPr/>
            </a:pPr>
            <a:endParaRPr lang="en-US" sz="2000" b="1" dirty="0">
              <a:solidFill>
                <a:schemeClr val="tx1">
                  <a:lumMod val="65000"/>
                  <a:lumOff val="35000"/>
                </a:schemeClr>
              </a:solidFill>
              <a:latin typeface="Arial" charset="0"/>
              <a:ea typeface="+mn-ea"/>
            </a:endParaRPr>
          </a:p>
        </p:txBody>
      </p:sp>
      <p:pic>
        <p:nvPicPr>
          <p:cNvPr id="15" name="Picture 10" descr="BehindTheLies.jpg">
            <a:extLst>
              <a:ext uri="{FF2B5EF4-FFF2-40B4-BE49-F238E27FC236}">
                <a16:creationId xmlns:a16="http://schemas.microsoft.com/office/drawing/2014/main" id="{1ECD7A4C-2EF4-EC45-8E73-40F3CE735B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3929" y="1794165"/>
            <a:ext cx="1117600"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1" descr="ChristmasConspiracy.jpg">
            <a:extLst>
              <a:ext uri="{FF2B5EF4-FFF2-40B4-BE49-F238E27FC236}">
                <a16:creationId xmlns:a16="http://schemas.microsoft.com/office/drawing/2014/main" id="{BAA4F5CD-CA0D-8B48-B90F-CE92DDA344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0574" y="1794165"/>
            <a:ext cx="1069975"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2" descr="CowboyintheCrossfire.jpg">
            <a:extLst>
              <a:ext uri="{FF2B5EF4-FFF2-40B4-BE49-F238E27FC236}">
                <a16:creationId xmlns:a16="http://schemas.microsoft.com/office/drawing/2014/main" id="{40827B5E-F5CC-C74D-886A-48D941BEEA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68806" y="1794165"/>
            <a:ext cx="1068388"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descr="FindingHerSon.jpg">
            <a:extLst>
              <a:ext uri="{FF2B5EF4-FFF2-40B4-BE49-F238E27FC236}">
                <a16:creationId xmlns:a16="http://schemas.microsoft.com/office/drawing/2014/main" id="{4E1AD882-7619-3F41-BFDF-944D2E092B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2276" y="1792578"/>
            <a:ext cx="1073150" cy="169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4" descr="IHS_FrontCover_revised_200x300.jpg">
            <a:extLst>
              <a:ext uri="{FF2B5EF4-FFF2-40B4-BE49-F238E27FC236}">
                <a16:creationId xmlns:a16="http://schemas.microsoft.com/office/drawing/2014/main" id="{7E40C41F-2777-9747-8424-4AEDD3FDF70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184" y="1793372"/>
            <a:ext cx="1128712"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5" descr="TheCradleConspiracy.jpg">
            <a:extLst>
              <a:ext uri="{FF2B5EF4-FFF2-40B4-BE49-F238E27FC236}">
                <a16:creationId xmlns:a16="http://schemas.microsoft.com/office/drawing/2014/main" id="{70C3443A-A69D-7947-BE8C-FD0E4E26BBC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91438" y="1791784"/>
            <a:ext cx="1071562"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6" descr="UndercoverTexas_highres.jpg">
            <a:extLst>
              <a:ext uri="{FF2B5EF4-FFF2-40B4-BE49-F238E27FC236}">
                <a16:creationId xmlns:a16="http://schemas.microsoft.com/office/drawing/2014/main" id="{4D767F90-A2B8-0147-A429-262B7A591BB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94909" y="1791784"/>
            <a:ext cx="10731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 descr="GameofFear_FrontCover_web.jpg">
            <a:extLst>
              <a:ext uri="{FF2B5EF4-FFF2-40B4-BE49-F238E27FC236}">
                <a16:creationId xmlns:a16="http://schemas.microsoft.com/office/drawing/2014/main" id="{BA8AD5ED-8EBA-3F4A-9868-EBE5F4CF054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886" y="4703763"/>
            <a:ext cx="1131887"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 descr="SecretObsession-web.jpg">
            <a:extLst>
              <a:ext uri="{FF2B5EF4-FFF2-40B4-BE49-F238E27FC236}">
                <a16:creationId xmlns:a16="http://schemas.microsoft.com/office/drawing/2014/main" id="{548FEE41-A1B4-BF43-8F39-379654057A7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30981" y="4703763"/>
            <a:ext cx="1071563"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4" descr="ChristmasJustice.jpg">
            <a:extLst>
              <a:ext uri="{FF2B5EF4-FFF2-40B4-BE49-F238E27FC236}">
                <a16:creationId xmlns:a16="http://schemas.microsoft.com/office/drawing/2014/main" id="{68F13482-2F40-B64B-B284-A208B2F5321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69115" y="4703763"/>
            <a:ext cx="1074738"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6" descr="DG_NightofJaguar_200x300.jpg">
            <a:extLst>
              <a:ext uri="{FF2B5EF4-FFF2-40B4-BE49-F238E27FC236}">
                <a16:creationId xmlns:a16="http://schemas.microsoft.com/office/drawing/2014/main" id="{A401B29A-CAB8-E34C-B475-ED21343EAFD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752" y="4703763"/>
            <a:ext cx="1131887"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E7407CA0-84BD-E546-A436-F17F4DE07B7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06297" y="4706461"/>
            <a:ext cx="1071892" cy="1691640"/>
          </a:xfrm>
          <a:prstGeom prst="rect">
            <a:avLst/>
          </a:prstGeom>
        </p:spPr>
      </p:pic>
      <p:pic>
        <p:nvPicPr>
          <p:cNvPr id="27" name="Picture 26">
            <a:extLst>
              <a:ext uri="{FF2B5EF4-FFF2-40B4-BE49-F238E27FC236}">
                <a16:creationId xmlns:a16="http://schemas.microsoft.com/office/drawing/2014/main" id="{9CE83C1B-8722-964D-8A14-65A9806AF9D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5529" y="4706461"/>
            <a:ext cx="1067471" cy="1691640"/>
          </a:xfrm>
          <a:prstGeom prst="rect">
            <a:avLst/>
          </a:prstGeom>
        </p:spPr>
      </p:pic>
      <p:pic>
        <p:nvPicPr>
          <p:cNvPr id="28" name="Picture 27">
            <a:extLst>
              <a:ext uri="{FF2B5EF4-FFF2-40B4-BE49-F238E27FC236}">
                <a16:creationId xmlns:a16="http://schemas.microsoft.com/office/drawing/2014/main" id="{AC198A2D-6DD0-6E41-A6DB-9E41ECDF9A6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1195" y="4706461"/>
            <a:ext cx="1127760" cy="16916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Backups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2709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708025" y="317500"/>
            <a:ext cx="7713663" cy="1136650"/>
          </a:xfrm>
        </p:spPr>
        <p:txBody>
          <a:bodyPr/>
          <a:lstStyle/>
          <a:p>
            <a:r>
              <a:rPr lang="en-US" altLang="en-US">
                <a:ea typeface="ＭＳ Ｐゴシック" charset="-128"/>
              </a:rPr>
              <a:t>VERSION 1 </a:t>
            </a:r>
            <a:br>
              <a:rPr lang="en-US" altLang="en-US">
                <a:ea typeface="ＭＳ Ｐゴシック" charset="-128"/>
              </a:rPr>
            </a:br>
            <a:r>
              <a:rPr lang="en-US" altLang="en-US" sz="3200">
                <a:ea typeface="ＭＳ Ｐゴシック" charset="-128"/>
              </a:rPr>
              <a:t>(The Cerebral Version)</a:t>
            </a:r>
          </a:p>
        </p:txBody>
      </p:sp>
      <p:sp>
        <p:nvSpPr>
          <p:cNvPr id="3" name="Content Placeholder 2"/>
          <p:cNvSpPr>
            <a:spLocks noGrp="1"/>
          </p:cNvSpPr>
          <p:nvPr>
            <p:ph idx="1"/>
          </p:nvPr>
        </p:nvSpPr>
        <p:spPr>
          <a:xfrm>
            <a:off x="282802" y="1524000"/>
            <a:ext cx="8153400" cy="4983163"/>
          </a:xfrm>
        </p:spPr>
        <p:txBody>
          <a:bodyPr>
            <a:normAutofit/>
          </a:bodyPr>
          <a:lstStyle/>
          <a:p>
            <a:pPr marL="0" indent="0">
              <a:buFontTx/>
              <a:buNone/>
            </a:pPr>
            <a:r>
              <a:rPr lang="en-US" altLang="en-US" sz="2100" b="1" i="1" dirty="0">
                <a:ea typeface="ＭＳ Ｐゴシック" charset="-128"/>
              </a:rPr>
              <a:t>"Remind me again why you thought spending Thanksgiving with them would be a good idea?" Josh Wentworth grumbled, as he flipped on the windshield wipers to batten away the snowflakes that were coming down faster. The SUV curved through the Denver traffic and he took the Quincy exit. "It'll be a disaster. It always is. I don't want Joshua's first Thanksgiving to be more like a root canal than a celebration.”</a:t>
            </a:r>
            <a:endParaRPr lang="en-US" altLang="en-US" sz="2100" b="1" dirty="0">
              <a:ea typeface="ＭＳ Ｐゴシック" charset="-128"/>
            </a:endParaRPr>
          </a:p>
          <a:p>
            <a:pPr marL="0" indent="0">
              <a:buFontTx/>
              <a:buNone/>
            </a:pPr>
            <a:r>
              <a:rPr lang="en-US" altLang="en-US" sz="2100" b="1" i="1" dirty="0">
                <a:ea typeface="ＭＳ Ｐゴシック" charset="-128"/>
              </a:rPr>
              <a:t>Emily Wentworth shot her husband a frustrated glance. "Our one-month old won't be warped. Besides, your parents deserve to get to know their new grandson."  An overwhelming sense of rightness filled her as she glanced at the baby in the backseat, his cheeks rosy with warmth as he slept. "With Ryan deployed overseas, your family's all he's got.”</a:t>
            </a:r>
            <a:endParaRPr lang="en-US" altLang="en-US" sz="2100" b="1" dirty="0">
              <a:ea typeface="ＭＳ Ｐゴシック" charset="-128"/>
            </a:endParaRPr>
          </a:p>
        </p:txBody>
      </p:sp>
      <p:sp>
        <p:nvSpPr>
          <p:cNvPr id="4" name="Rectangle 3"/>
          <p:cNvSpPr/>
          <p:nvPr/>
        </p:nvSpPr>
        <p:spPr>
          <a:xfrm>
            <a:off x="304800" y="1524000"/>
            <a:ext cx="8020050" cy="762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349477" y="4419600"/>
            <a:ext cx="8020050" cy="70961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2448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28600" y="614363"/>
            <a:ext cx="8763000" cy="868362"/>
          </a:xfrm>
        </p:spPr>
        <p:txBody>
          <a:bodyPr/>
          <a:lstStyle/>
          <a:p>
            <a:r>
              <a:rPr lang="en-US" altLang="en-US">
                <a:ea typeface="ＭＳ Ｐゴシック" charset="-128"/>
              </a:rPr>
              <a:t>VERSION 2 </a:t>
            </a:r>
            <a:br>
              <a:rPr lang="en-US" altLang="en-US">
                <a:ea typeface="ＭＳ Ｐゴシック" charset="-128"/>
              </a:rPr>
            </a:br>
            <a:r>
              <a:rPr lang="en-US" altLang="en-US">
                <a:ea typeface="ＭＳ Ｐゴシック" charset="-128"/>
              </a:rPr>
              <a:t>(Honing in on More Important Details) </a:t>
            </a:r>
            <a:br>
              <a:rPr lang="en-US" altLang="en-US">
                <a:ea typeface="ＭＳ Ｐゴシック" charset="-128"/>
              </a:rPr>
            </a:br>
            <a:endParaRPr lang="en-US" altLang="en-US">
              <a:ea typeface="ＭＳ Ｐゴシック" charset="-128"/>
            </a:endParaRPr>
          </a:p>
        </p:txBody>
      </p:sp>
      <p:sp>
        <p:nvSpPr>
          <p:cNvPr id="3" name="Content Placeholder 2"/>
          <p:cNvSpPr>
            <a:spLocks noGrp="1"/>
          </p:cNvSpPr>
          <p:nvPr>
            <p:ph idx="1"/>
          </p:nvPr>
        </p:nvSpPr>
        <p:spPr>
          <a:xfrm>
            <a:off x="457200" y="1981200"/>
            <a:ext cx="8534400" cy="4648200"/>
          </a:xfrm>
        </p:spPr>
        <p:txBody>
          <a:bodyPr>
            <a:noAutofit/>
          </a:bodyPr>
          <a:lstStyle/>
          <a:p>
            <a:pPr marL="0" indent="0">
              <a:buFontTx/>
              <a:buNone/>
            </a:pPr>
            <a:r>
              <a:rPr lang="en-US" altLang="en-US" sz="2300" i="1" dirty="0">
                <a:ea typeface="ＭＳ Ｐゴシック" charset="-128"/>
              </a:rPr>
              <a:t>Eric Wentworth was dying. He didn't have to see the stop sign's shaft penetrating his chest or the blood pulsing from the wound. Strange, though. He felt no pain, but he </a:t>
            </a:r>
            <a:r>
              <a:rPr lang="en-US" altLang="en-US" sz="2300" i="1" u="sng" dirty="0">
                <a:ea typeface="ＭＳ Ｐゴシック" charset="-128"/>
              </a:rPr>
              <a:t>could</a:t>
            </a:r>
            <a:r>
              <a:rPr lang="en-US" altLang="en-US" sz="2300" i="1" dirty="0">
                <a:ea typeface="ＭＳ Ｐゴシック" charset="-128"/>
              </a:rPr>
              <a:t> feel his life slipping away as surely as the ravaging winter wind whistled through his crumpled car. </a:t>
            </a:r>
            <a:endParaRPr lang="en-US" altLang="en-US" sz="2300" dirty="0">
              <a:ea typeface="ＭＳ Ｐゴシック" charset="-128"/>
            </a:endParaRPr>
          </a:p>
          <a:p>
            <a:pPr marL="0" indent="0">
              <a:buFontTx/>
              <a:buNone/>
            </a:pPr>
            <a:r>
              <a:rPr lang="en-US" altLang="en-US" sz="2300" i="1" dirty="0">
                <a:ea typeface="ＭＳ Ｐゴシック" charset="-128"/>
              </a:rPr>
              <a:t>He wasn't ready to die. Not yet. He had a wife who loved him and a new baby boy he'd just met. He couldn't leave them alone and unprotected.</a:t>
            </a:r>
            <a:endParaRPr lang="en-US" altLang="en-US" sz="2300" dirty="0">
              <a:ea typeface="ＭＳ Ｐゴシック" charset="-128"/>
            </a:endParaRPr>
          </a:p>
          <a:p>
            <a:pPr marL="0" indent="0">
              <a:buFontTx/>
              <a:buNone/>
            </a:pPr>
            <a:r>
              <a:rPr lang="en-US" altLang="en-US" sz="2300" i="1" dirty="0">
                <a:ea typeface="ＭＳ Ｐゴシック" charset="-128"/>
              </a:rPr>
              <a:t>"Eric?”</a:t>
            </a:r>
            <a:endParaRPr lang="en-US" altLang="en-US" sz="2300" dirty="0">
              <a:ea typeface="ＭＳ Ｐゴシック" charset="-128"/>
            </a:endParaRPr>
          </a:p>
          <a:p>
            <a:pPr marL="0" indent="0">
              <a:buFontTx/>
              <a:buNone/>
            </a:pPr>
            <a:r>
              <a:rPr lang="en-US" altLang="en-US" sz="2300" i="1" dirty="0">
                <a:ea typeface="ＭＳ Ｐゴシック" charset="-128"/>
              </a:rPr>
              <a:t>He struggled to turn his head toward his wife's weak cry.  </a:t>
            </a:r>
            <a:endParaRPr lang="en-US" altLang="en-US" sz="2300" dirty="0">
              <a:ea typeface="ＭＳ Ｐゴシック" charset="-128"/>
            </a:endParaRPr>
          </a:p>
          <a:p>
            <a:pPr marL="0" indent="0"/>
            <a:endParaRPr lang="en-US" altLang="en-US" sz="2300" dirty="0">
              <a:ea typeface="ＭＳ Ｐゴシック" charset="-128"/>
            </a:endParaRPr>
          </a:p>
        </p:txBody>
      </p:sp>
      <p:sp>
        <p:nvSpPr>
          <p:cNvPr id="4" name="Rectangle 3"/>
          <p:cNvSpPr/>
          <p:nvPr/>
        </p:nvSpPr>
        <p:spPr>
          <a:xfrm>
            <a:off x="457200" y="1920875"/>
            <a:ext cx="8458200" cy="82232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5" name="Rectangle 4"/>
          <p:cNvSpPr/>
          <p:nvPr/>
        </p:nvSpPr>
        <p:spPr>
          <a:xfrm>
            <a:off x="457200" y="3976686"/>
            <a:ext cx="8458200" cy="1204914"/>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115749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71488" y="306388"/>
            <a:ext cx="8062912" cy="868362"/>
          </a:xfrm>
        </p:spPr>
        <p:txBody>
          <a:bodyPr/>
          <a:lstStyle/>
          <a:p>
            <a:r>
              <a:rPr lang="en-US" altLang="en-US" dirty="0">
                <a:ea typeface="ＭＳ Ｐゴシック" charset="-128"/>
              </a:rPr>
              <a:t>VERSION 3 – Final Version </a:t>
            </a:r>
            <a:br>
              <a:rPr lang="en-US" altLang="en-US" dirty="0">
                <a:ea typeface="ＭＳ Ｐゴシック" charset="-128"/>
              </a:rPr>
            </a:br>
            <a:r>
              <a:rPr lang="en-US" altLang="en-US" sz="3200" dirty="0">
                <a:ea typeface="ＭＳ Ｐゴシック" charset="-128"/>
              </a:rPr>
              <a:t> </a:t>
            </a:r>
            <a:r>
              <a:rPr lang="en-US" altLang="en-US" sz="2800" dirty="0">
                <a:ea typeface="ＭＳ Ｐゴシック" charset="-128"/>
              </a:rPr>
              <a:t>(Active Writing Utilizing Deep Point of View) </a:t>
            </a:r>
          </a:p>
        </p:txBody>
      </p:sp>
      <p:sp>
        <p:nvSpPr>
          <p:cNvPr id="3" name="Content Placeholder 2"/>
          <p:cNvSpPr>
            <a:spLocks noGrp="1"/>
          </p:cNvSpPr>
          <p:nvPr>
            <p:ph idx="1"/>
          </p:nvPr>
        </p:nvSpPr>
        <p:spPr>
          <a:xfrm>
            <a:off x="342900" y="1499281"/>
            <a:ext cx="7835900" cy="4056062"/>
          </a:xfrm>
        </p:spPr>
        <p:txBody>
          <a:bodyPr>
            <a:noAutofit/>
          </a:bodyPr>
          <a:lstStyle/>
          <a:p>
            <a:pPr marL="0" indent="0">
              <a:buFontTx/>
              <a:buNone/>
            </a:pPr>
            <a:r>
              <a:rPr lang="en-US" altLang="en-US" sz="1800" dirty="0">
                <a:latin typeface="Times" charset="0"/>
                <a:ea typeface="ＭＳ Ｐゴシック" charset="-128"/>
              </a:rPr>
              <a:t>This is the prologue that won the Golden Heart in 2011 </a:t>
            </a:r>
            <a:br>
              <a:rPr lang="en-US" altLang="en-US" sz="1800" dirty="0">
                <a:latin typeface="Times" charset="0"/>
                <a:ea typeface="ＭＳ Ｐゴシック" charset="-128"/>
              </a:rPr>
            </a:br>
            <a:r>
              <a:rPr lang="en-US" altLang="en-US" sz="1800" dirty="0">
                <a:latin typeface="Times" charset="0"/>
                <a:ea typeface="ＭＳ Ｐゴシック" charset="-128"/>
              </a:rPr>
              <a:t>and sold to Harlequin Intrigue.</a:t>
            </a:r>
          </a:p>
          <a:p>
            <a:pPr marL="0" indent="0">
              <a:buFontTx/>
              <a:buNone/>
            </a:pPr>
            <a:r>
              <a:rPr lang="en-US" altLang="en-US" sz="1800" i="1" dirty="0">
                <a:latin typeface="Times" charset="0"/>
                <a:ea typeface="ＭＳ Ｐゴシック" charset="-128"/>
              </a:rPr>
              <a:t>Icy wind howled through the SUV's shattered windshield, spraying glass and freezing sleet across Eric Wentworth's face. He struggled in and out of consciousness. Flashes of memory struck. Oncoming headlights on the wrong side of the road. Skidding tires on black ice. The baby's cries. Emily's screams.</a:t>
            </a:r>
            <a:endParaRPr lang="en-US" altLang="en-US" sz="1800" dirty="0">
              <a:latin typeface="Times" charset="0"/>
              <a:ea typeface="ＭＳ Ｐゴシック" charset="-128"/>
            </a:endParaRPr>
          </a:p>
          <a:p>
            <a:pPr marL="0" indent="0">
              <a:buFontTx/>
              <a:buNone/>
            </a:pPr>
            <a:r>
              <a:rPr lang="en-US" altLang="en-US" sz="1800" i="1" dirty="0">
                <a:latin typeface="Times" charset="0"/>
                <a:ea typeface="ＭＳ Ｐゴシック" charset="-128"/>
              </a:rPr>
              <a:t>Oh, God.</a:t>
            </a:r>
            <a:endParaRPr lang="en-US" altLang="en-US" sz="1800" dirty="0">
              <a:latin typeface="Times" charset="0"/>
              <a:ea typeface="ＭＳ Ｐゴシック" charset="-128"/>
            </a:endParaRPr>
          </a:p>
          <a:p>
            <a:pPr marL="0" indent="0">
              <a:buFontTx/>
              <a:buNone/>
            </a:pPr>
            <a:r>
              <a:rPr lang="en-US" altLang="en-US" sz="1800" i="1" dirty="0">
                <a:latin typeface="Times" charset="0"/>
                <a:ea typeface="ＭＳ Ｐゴシック" charset="-128"/>
              </a:rPr>
              <a:t>Why couldn't he focus? Above the wind, he heard only silence, then an ominous gurgling sound from his lungs. He shifted his head slightly to check on his wife, and a knifelike pain seared his neck. He stopped, staring in horror at the shaft of metal guardrail penetrating his chest. Blood pulsed from the wound, but he couldn't feel it. He couldn't feel anything.</a:t>
            </a:r>
            <a:endParaRPr lang="en-US" altLang="en-US" sz="1800" dirty="0">
              <a:latin typeface="Times" charset="0"/>
              <a:ea typeface="ＭＳ Ｐゴシック" charset="-128"/>
            </a:endParaRPr>
          </a:p>
          <a:p>
            <a:pPr marL="0" indent="0">
              <a:buFontTx/>
              <a:buNone/>
            </a:pPr>
            <a:r>
              <a:rPr lang="en-US" altLang="en-US" sz="1800" i="1" dirty="0">
                <a:latin typeface="Times" charset="0"/>
                <a:ea typeface="ＭＳ Ｐゴシック" charset="-128"/>
              </a:rPr>
              <a:t>Eric was dying. And it was no accident. He hadn't taken the threats seriously, hadn't told Emily what he'd done. Why they were all in danger.</a:t>
            </a:r>
            <a:endParaRPr lang="en-US" altLang="en-US" sz="1800" dirty="0">
              <a:latin typeface="Times" charset="0"/>
              <a:ea typeface="ＭＳ Ｐゴシック" charset="-128"/>
            </a:endParaRPr>
          </a:p>
          <a:p>
            <a:pPr marL="0" indent="0"/>
            <a:endParaRPr lang="en-US" altLang="en-US" sz="1800" dirty="0">
              <a:latin typeface="Times" charset="0"/>
              <a:ea typeface="ＭＳ Ｐゴシック" charset="-128"/>
            </a:endParaRPr>
          </a:p>
        </p:txBody>
      </p:sp>
      <p:pic>
        <p:nvPicPr>
          <p:cNvPr id="63491" name="Picture 3" descr="FindingHerS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8275" y="0"/>
            <a:ext cx="1355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37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Look for in a Read?</a:t>
            </a:r>
          </a:p>
        </p:txBody>
      </p:sp>
      <p:sp>
        <p:nvSpPr>
          <p:cNvPr id="3" name="Content Placeholder 2"/>
          <p:cNvSpPr>
            <a:spLocks noGrp="1"/>
          </p:cNvSpPr>
          <p:nvPr>
            <p:ph idx="1"/>
          </p:nvPr>
        </p:nvSpPr>
        <p:spPr/>
        <p:txBody>
          <a:bodyPr/>
          <a:lstStyle/>
          <a:p>
            <a:r>
              <a:rPr lang="en-US" sz="2800" dirty="0">
                <a:latin typeface="Arial" charset="0"/>
              </a:rPr>
              <a:t>Name two authors whose work you love!</a:t>
            </a:r>
          </a:p>
          <a:p>
            <a:pPr lvl="1"/>
            <a:r>
              <a:rPr lang="en-US" sz="2600" dirty="0">
                <a:latin typeface="Arial" charset="0"/>
              </a:rPr>
              <a:t>What are the key emotions they explore? </a:t>
            </a:r>
          </a:p>
          <a:p>
            <a:pPr lvl="2"/>
            <a:r>
              <a:rPr lang="en-US" sz="2600" dirty="0">
                <a:latin typeface="Arial" charset="0"/>
              </a:rPr>
              <a:t>Write down 2 for each author if possible</a:t>
            </a:r>
          </a:p>
          <a:p>
            <a:endParaRPr lang="en-US" sz="2800" dirty="0">
              <a:latin typeface="Arial" charset="0"/>
            </a:endParaRPr>
          </a:p>
          <a:p>
            <a:r>
              <a:rPr lang="en-US" sz="2800" dirty="0">
                <a:latin typeface="Arial" charset="0"/>
              </a:rPr>
              <a:t>Identify your favorite ‘keeper book’</a:t>
            </a:r>
          </a:p>
          <a:p>
            <a:pPr lvl="1"/>
            <a:r>
              <a:rPr lang="en-US" sz="2400" dirty="0">
                <a:latin typeface="Arial" charset="0"/>
              </a:rPr>
              <a:t>Who is your favorite character in that book?</a:t>
            </a:r>
          </a:p>
          <a:p>
            <a:pPr lvl="1"/>
            <a:r>
              <a:rPr lang="en-US" sz="2400" dirty="0">
                <a:latin typeface="Arial" charset="0"/>
              </a:rPr>
              <a:t>Identify 3 key emotions of that person.</a:t>
            </a:r>
          </a:p>
          <a:p>
            <a:endParaRPr lang="en-US" dirty="0"/>
          </a:p>
        </p:txBody>
      </p:sp>
      <p:grpSp>
        <p:nvGrpSpPr>
          <p:cNvPr id="4" name="Group 3"/>
          <p:cNvGrpSpPr/>
          <p:nvPr/>
        </p:nvGrpSpPr>
        <p:grpSpPr>
          <a:xfrm>
            <a:off x="7010400" y="5344668"/>
            <a:ext cx="1828800" cy="1304544"/>
            <a:chOff x="6248400" y="3733800"/>
            <a:chExt cx="2209800" cy="1576324"/>
          </a:xfrm>
        </p:grpSpPr>
        <p:pic>
          <p:nvPicPr>
            <p:cNvPr id="5" name="Picture 4" descr="C:\Documents and Settings\Robin Perini\Local Settings\Temporary Internet Files\Content.IE5\1Z3T3HB4\MPj03867470000[1].jpg"/>
            <p:cNvPicPr>
              <a:picLocks noChangeAspect="1" noChangeArrowheads="1"/>
            </p:cNvPicPr>
            <p:nvPr/>
          </p:nvPicPr>
          <p:blipFill>
            <a:blip r:embed="rId2"/>
            <a:srcRect/>
            <a:stretch>
              <a:fillRect/>
            </a:stretch>
          </p:blipFill>
          <p:spPr bwMode="auto">
            <a:xfrm>
              <a:off x="6248400" y="3733800"/>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6248400" y="4888468"/>
              <a:ext cx="1981200" cy="409086"/>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123051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Writing</a:t>
            </a:r>
          </a:p>
        </p:txBody>
      </p:sp>
      <p:sp>
        <p:nvSpPr>
          <p:cNvPr id="3" name="Content Placeholder 2"/>
          <p:cNvSpPr>
            <a:spLocks noGrp="1"/>
          </p:cNvSpPr>
          <p:nvPr>
            <p:ph idx="1"/>
          </p:nvPr>
        </p:nvSpPr>
        <p:spPr>
          <a:xfrm>
            <a:off x="498474" y="1295400"/>
            <a:ext cx="7556313" cy="4830763"/>
          </a:xfrm>
        </p:spPr>
        <p:txBody>
          <a:bodyPr>
            <a:normAutofit/>
          </a:bodyPr>
          <a:lstStyle/>
          <a:p>
            <a:r>
              <a:rPr lang="en-US" sz="2800" dirty="0"/>
              <a:t>Identify the book that was easiest for you to finish? </a:t>
            </a:r>
            <a:r>
              <a:rPr lang="en-US" sz="2400" dirty="0"/>
              <a:t>(</a:t>
            </a:r>
            <a:r>
              <a:rPr lang="en-US" sz="2200" dirty="0"/>
              <a:t>If you haven’t finished a book yet, identify another ‘keeper’; or use the book that you’ve written on the most).)</a:t>
            </a:r>
          </a:p>
          <a:p>
            <a:pPr lvl="1"/>
            <a:r>
              <a:rPr lang="en-US" sz="2400" dirty="0"/>
              <a:t>List 3 prominent characteristics of this book</a:t>
            </a:r>
          </a:p>
          <a:p>
            <a:pPr lvl="1"/>
            <a:r>
              <a:rPr lang="en-US" sz="2400" dirty="0"/>
              <a:t>Identify the most compelling character</a:t>
            </a:r>
          </a:p>
          <a:p>
            <a:pPr lvl="1"/>
            <a:r>
              <a:rPr lang="en-US" sz="2400" dirty="0"/>
              <a:t>List 3 prominent characteristics of this character</a:t>
            </a:r>
          </a:p>
        </p:txBody>
      </p:sp>
      <p:sp>
        <p:nvSpPr>
          <p:cNvPr id="4" name="TextBox 3"/>
          <p:cNvSpPr txBox="1"/>
          <p:nvPr/>
        </p:nvSpPr>
        <p:spPr>
          <a:xfrm>
            <a:off x="533400" y="4953000"/>
            <a:ext cx="6248400" cy="1446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4400" dirty="0"/>
              <a:t>COMPARE THE LISTS</a:t>
            </a:r>
          </a:p>
          <a:p>
            <a:pPr algn="ctr"/>
            <a:r>
              <a:rPr lang="en-US" sz="4400" dirty="0"/>
              <a:t> OF EMOTIONS</a:t>
            </a:r>
            <a:endParaRPr lang="en-US" sz="3200" dirty="0"/>
          </a:p>
        </p:txBody>
      </p:sp>
      <p:grpSp>
        <p:nvGrpSpPr>
          <p:cNvPr id="5" name="Group 4"/>
          <p:cNvGrpSpPr/>
          <p:nvPr/>
        </p:nvGrpSpPr>
        <p:grpSpPr>
          <a:xfrm>
            <a:off x="7086600" y="5029200"/>
            <a:ext cx="1828800" cy="1304544"/>
            <a:chOff x="6248400" y="3733800"/>
            <a:chExt cx="2209800" cy="1576324"/>
          </a:xfrm>
        </p:grpSpPr>
        <p:pic>
          <p:nvPicPr>
            <p:cNvPr id="6" name="Picture 5" descr="C:\Documents and Settings\Robin Perini\Local Settings\Temporary Internet Files\Content.IE5\1Z3T3HB4\MPj03867470000[1].jpg"/>
            <p:cNvPicPr>
              <a:picLocks noChangeAspect="1" noChangeArrowheads="1"/>
            </p:cNvPicPr>
            <p:nvPr/>
          </p:nvPicPr>
          <p:blipFill>
            <a:blip r:embed="rId2"/>
            <a:srcRect/>
            <a:stretch>
              <a:fillRect/>
            </a:stretch>
          </p:blipFill>
          <p:spPr bwMode="auto">
            <a:xfrm>
              <a:off x="6248400" y="3733800"/>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7" name="TextBox 6"/>
            <p:cNvSpPr txBox="1"/>
            <p:nvPr/>
          </p:nvSpPr>
          <p:spPr>
            <a:xfrm>
              <a:off x="6248400" y="4888468"/>
              <a:ext cx="1981200" cy="409086"/>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207495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latin typeface="Arial" charset="0"/>
              </a:rPr>
              <a:t>Aha Moment</a:t>
            </a:r>
          </a:p>
        </p:txBody>
      </p:sp>
      <p:sp>
        <p:nvSpPr>
          <p:cNvPr id="24578" name="Content Placeholder 2"/>
          <p:cNvSpPr>
            <a:spLocks noGrp="1"/>
          </p:cNvSpPr>
          <p:nvPr>
            <p:ph idx="1"/>
          </p:nvPr>
        </p:nvSpPr>
        <p:spPr>
          <a:xfrm>
            <a:off x="498475" y="1524000"/>
            <a:ext cx="5521326" cy="4602163"/>
          </a:xfrm>
        </p:spPr>
        <p:txBody>
          <a:bodyPr>
            <a:noAutofit/>
          </a:bodyPr>
          <a:lstStyle/>
          <a:p>
            <a:r>
              <a:rPr lang="en-US" sz="2800" dirty="0">
                <a:latin typeface="Arial" charset="0"/>
              </a:rPr>
              <a:t>Is there a common thread?</a:t>
            </a:r>
          </a:p>
          <a:p>
            <a:pPr lvl="1"/>
            <a:r>
              <a:rPr lang="en-US" sz="2600" dirty="0">
                <a:latin typeface="Arial" charset="0"/>
              </a:rPr>
              <a:t>Similarities?</a:t>
            </a:r>
          </a:p>
          <a:p>
            <a:pPr lvl="1"/>
            <a:r>
              <a:rPr lang="en-US" sz="2600" dirty="0">
                <a:latin typeface="Arial" charset="0"/>
              </a:rPr>
              <a:t>Opposites?</a:t>
            </a:r>
          </a:p>
          <a:p>
            <a:endParaRPr lang="en-US" sz="2800" dirty="0">
              <a:latin typeface="Arial" charset="0"/>
            </a:endParaRPr>
          </a:p>
          <a:p>
            <a:endParaRPr lang="en-US" sz="2800" dirty="0">
              <a:latin typeface="Arial" charset="0"/>
            </a:endParaRPr>
          </a:p>
          <a:p>
            <a:r>
              <a:rPr lang="en-US" sz="2800" dirty="0">
                <a:latin typeface="Arial" charset="0"/>
              </a:rPr>
              <a:t>Consider the book you have been UNABLE or STRUGGLED to finish?</a:t>
            </a:r>
          </a:p>
        </p:txBody>
      </p:sp>
      <p:grpSp>
        <p:nvGrpSpPr>
          <p:cNvPr id="4" name="Group 3"/>
          <p:cNvGrpSpPr/>
          <p:nvPr/>
        </p:nvGrpSpPr>
        <p:grpSpPr>
          <a:xfrm>
            <a:off x="7010400" y="5334000"/>
            <a:ext cx="1828800" cy="1304544"/>
            <a:chOff x="6248400" y="3733800"/>
            <a:chExt cx="2209800" cy="1576324"/>
          </a:xfrm>
        </p:grpSpPr>
        <p:pic>
          <p:nvPicPr>
            <p:cNvPr id="5" name="Picture 4" descr="C:\Documents and Settings\Robin Perini\Local Settings\Temporary Internet Files\Content.IE5\1Z3T3HB4\MPj03867470000[1].jpg"/>
            <p:cNvPicPr>
              <a:picLocks noChangeAspect="1" noChangeArrowheads="1"/>
            </p:cNvPicPr>
            <p:nvPr/>
          </p:nvPicPr>
          <p:blipFill>
            <a:blip r:embed="rId3"/>
            <a:srcRect/>
            <a:stretch>
              <a:fillRect/>
            </a:stretch>
          </p:blipFill>
          <p:spPr bwMode="auto">
            <a:xfrm>
              <a:off x="6248400" y="3733800"/>
              <a:ext cx="2209800" cy="1576324"/>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6" name="TextBox 5"/>
            <p:cNvSpPr txBox="1"/>
            <p:nvPr/>
          </p:nvSpPr>
          <p:spPr>
            <a:xfrm>
              <a:off x="6248400" y="4888468"/>
              <a:ext cx="1981200" cy="409086"/>
            </a:xfrm>
            <a:prstGeom prst="rect">
              <a:avLst/>
            </a:prstGeom>
            <a:noFill/>
          </p:spPr>
          <p:txBody>
            <a:bodyPr wrap="square" rtlCol="0">
              <a:spAutoFit/>
            </a:bodyPr>
            <a:lstStyle/>
            <a:p>
              <a:r>
                <a:rPr lang="en-US" sz="1600" b="1" dirty="0">
                  <a:solidFill>
                    <a:schemeClr val="accent1"/>
                  </a:solidFill>
                  <a:effectLst>
                    <a:innerShdw blurRad="63500" dist="50800">
                      <a:prstClr val="black">
                        <a:alpha val="50000"/>
                      </a:prstClr>
                    </a:innerShdw>
                  </a:effectLst>
                </a:rPr>
                <a:t>EXERCISE!</a:t>
              </a:r>
            </a:p>
          </p:txBody>
        </p:sp>
      </p:grpSp>
    </p:spTree>
    <p:extLst>
      <p:ext uri="{BB962C8B-B14F-4D97-AF65-F5344CB8AC3E}">
        <p14:creationId xmlns:p14="http://schemas.microsoft.com/office/powerpoint/2010/main" val="98757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2292</TotalTime>
  <Words>5211</Words>
  <Application>Microsoft Macintosh PowerPoint</Application>
  <PresentationFormat>On-screen Show (4:3)</PresentationFormat>
  <Paragraphs>531</Paragraphs>
  <Slides>68</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68</vt:i4>
      </vt:variant>
    </vt:vector>
  </HeadingPairs>
  <TitlesOfParts>
    <vt:vector size="82" baseType="lpstr">
      <vt:lpstr>ＭＳ ゴシック</vt:lpstr>
      <vt:lpstr>ＭＳ Ｐゴシック</vt:lpstr>
      <vt:lpstr>ＭＳ Ｐゴシック</vt:lpstr>
      <vt:lpstr>Arial</vt:lpstr>
      <vt:lpstr>Calibri</vt:lpstr>
      <vt:lpstr>Calisto MT</vt:lpstr>
      <vt:lpstr>Georgia</vt:lpstr>
      <vt:lpstr>Rockwell</vt:lpstr>
      <vt:lpstr>Symbol</vt:lpstr>
      <vt:lpstr>Times</vt:lpstr>
      <vt:lpstr>Trebuchet MS</vt:lpstr>
      <vt:lpstr>Wingdings</vt:lpstr>
      <vt:lpstr>Wingdings 2</vt:lpstr>
      <vt:lpstr>Advantage</vt:lpstr>
      <vt:lpstr>How to Transform a Good Book Into a Great Book</vt:lpstr>
      <vt:lpstr>Take What You Want      …and Leave the Rest</vt:lpstr>
      <vt:lpstr>How do you write?</vt:lpstr>
      <vt:lpstr>Non-Craft</vt:lpstr>
      <vt:lpstr>Non-Craft</vt:lpstr>
      <vt:lpstr>Uncover YOUR Emotional Cues (Laura Baker – www.fearlesswriter.com)</vt:lpstr>
      <vt:lpstr>What do you Look for in a Read?</vt:lpstr>
      <vt:lpstr>Your Writing</vt:lpstr>
      <vt:lpstr>Aha Moment</vt:lpstr>
      <vt:lpstr>Take Away</vt:lpstr>
      <vt:lpstr>Exploit Tension and Suspense   (Not the Dead Body Kind)</vt:lpstr>
      <vt:lpstr>Suspense - Definition</vt:lpstr>
      <vt:lpstr>Keep Them Reading!</vt:lpstr>
      <vt:lpstr>Hook the Reader</vt:lpstr>
      <vt:lpstr>Dialogue Only Ender’s Game by Orson Scott Card</vt:lpstr>
      <vt:lpstr>First person Silent in the Grave by Deanna Raybourn</vt:lpstr>
      <vt:lpstr>Omnicient Wicked: The life and Times of the Wicked Witch of the west by Gregory Maguire</vt:lpstr>
      <vt:lpstr>Third Person Game of Fear by Robin Perini (2014)</vt:lpstr>
      <vt:lpstr>Is this a hook?</vt:lpstr>
      <vt:lpstr>Suspense Through Words</vt:lpstr>
      <vt:lpstr>Secret Obsession (August 2014)</vt:lpstr>
      <vt:lpstr>Hooks and Application of SPICED</vt:lpstr>
      <vt:lpstr>Create Characters Readers Care About</vt:lpstr>
      <vt:lpstr>Writing so Readers Care:  Use S-P-I-C-E-D</vt:lpstr>
      <vt:lpstr>Showing Character with  Deep Point of View – An Example  from Game of Fear (August 2014) </vt:lpstr>
      <vt:lpstr>What do you know about Deb?</vt:lpstr>
      <vt:lpstr>GAME OF FEAR </vt:lpstr>
      <vt:lpstr>Care about the Character SPICED – Image-making and Picture-forming words</vt:lpstr>
      <vt:lpstr>Characters Must Have GMC</vt:lpstr>
      <vt:lpstr>Care about the Character: GMC SPICED - Compelling Dialogue (Inner/Spoken)</vt:lpstr>
      <vt:lpstr>Surprise the Reader</vt:lpstr>
      <vt:lpstr>Character Surprise SPICED – Deep Point of View (Character)</vt:lpstr>
      <vt:lpstr>Plot Surprises SPICED – Powerful Verbs, etc.</vt:lpstr>
      <vt:lpstr>Drive the Story Forward SPICED – Specificity (including senses)</vt:lpstr>
      <vt:lpstr>Drive the Story Forward  SPICED - Ending Hooks (And Openings) aka Surprises!</vt:lpstr>
      <vt:lpstr>What do you know about Deb and the Story?</vt:lpstr>
      <vt:lpstr>Turning Points and Reversals</vt:lpstr>
      <vt:lpstr>What are Turning Points?</vt:lpstr>
      <vt:lpstr>Turning Points</vt:lpstr>
      <vt:lpstr>Types of Turning Points</vt:lpstr>
      <vt:lpstr>Turning Points are about Character as much as plot</vt:lpstr>
      <vt:lpstr>Make Your Characters Special</vt:lpstr>
      <vt:lpstr>Strong Character Goals</vt:lpstr>
      <vt:lpstr>Character vs. Characterization </vt:lpstr>
      <vt:lpstr>Look beneath the surface</vt:lpstr>
      <vt:lpstr>Duality of character</vt:lpstr>
      <vt:lpstr>Braid Plot  and Character</vt:lpstr>
      <vt:lpstr>Plot ≠ Story</vt:lpstr>
      <vt:lpstr>Emotions Connect Character and Structure</vt:lpstr>
      <vt:lpstr>Braid Overarching Message &amp; Emotion</vt:lpstr>
      <vt:lpstr>Show, Don’t Tell</vt:lpstr>
      <vt:lpstr>Show, Don't Tell Emotions</vt:lpstr>
      <vt:lpstr>Show Don’t Tell Through Narrative and Description </vt:lpstr>
      <vt:lpstr>Show Don’t Tell Through Deep Point of View</vt:lpstr>
      <vt:lpstr>Deep Point of View: Take 2</vt:lpstr>
      <vt:lpstr>Watch Out</vt:lpstr>
      <vt:lpstr>Be Aggressive During Revision</vt:lpstr>
      <vt:lpstr>Revision: Big Stuff &amp; Small Stuff</vt:lpstr>
      <vt:lpstr>First Draft - The Cerebral Version</vt:lpstr>
      <vt:lpstr>Second Draft </vt:lpstr>
      <vt:lpstr>Activated Draft</vt:lpstr>
      <vt:lpstr>Activate Your Writing</vt:lpstr>
      <vt:lpstr>Conclusion</vt:lpstr>
      <vt:lpstr>Q&amp;A and Drawing</vt:lpstr>
      <vt:lpstr>Backups</vt:lpstr>
      <vt:lpstr>VERSION 1  (The Cerebral Version)</vt:lpstr>
      <vt:lpstr>VERSION 2  (Honing in on More Important Details)  </vt:lpstr>
      <vt:lpstr>VERSION 3 – Final Version   (Active Writing Utilizing Deep Point of View) </vt:lpstr>
    </vt:vector>
  </TitlesOfParts>
  <Company>Miratek Corporation</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rlperini</dc:creator>
  <cp:lastModifiedBy>Robin Perini</cp:lastModifiedBy>
  <cp:revision>88</cp:revision>
  <cp:lastPrinted>2018-07-21T19:59:47Z</cp:lastPrinted>
  <dcterms:created xsi:type="dcterms:W3CDTF">2007-07-12T23:19:23Z</dcterms:created>
  <dcterms:modified xsi:type="dcterms:W3CDTF">2018-07-21T19:59:49Z</dcterms:modified>
</cp:coreProperties>
</file>