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748" r:id="rId2"/>
  </p:sldMasterIdLst>
  <p:notesMasterIdLst>
    <p:notesMasterId r:id="rId11"/>
  </p:notes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3" d="100"/>
          <a:sy n="23" d="100"/>
        </p:scale>
        <p:origin x="-1118"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D8A976-4A17-4DE5-900D-31C2DC25DE9A}" type="datetimeFigureOut">
              <a:rPr lang="en-US" smtClean="0"/>
              <a:pPr/>
              <a:t>7/28/2010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C350B-EA81-4DB1-A945-22274DE39E4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EC350B-EA81-4DB1-A945-22274DE39E4B}"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ctrTitle"/>
          </p:nvPr>
        </p:nvSpPr>
        <p:spPr>
          <a:xfrm>
            <a:off x="2286000" y="3429000"/>
            <a:ext cx="6399213" cy="1219200"/>
          </a:xfrm>
        </p:spPr>
        <p:txBody>
          <a:bodyPr/>
          <a:lstStyle>
            <a:lvl1pPr>
              <a:defRPr sz="4000"/>
            </a:lvl1pPr>
          </a:lstStyle>
          <a:p>
            <a:r>
              <a:rPr lang="en-US" smtClean="0"/>
              <a:t>Click to edit Master title style</a:t>
            </a:r>
            <a:endParaRPr lang="en-US"/>
          </a:p>
        </p:txBody>
      </p:sp>
      <p:sp>
        <p:nvSpPr>
          <p:cNvPr id="3076" name="Rectangle 4"/>
          <p:cNvSpPr>
            <a:spLocks noGrp="1" noChangeArrowheads="1"/>
          </p:cNvSpPr>
          <p:nvPr>
            <p:ph type="subTitle" idx="1"/>
          </p:nvPr>
        </p:nvSpPr>
        <p:spPr>
          <a:xfrm>
            <a:off x="2286000" y="4800600"/>
            <a:ext cx="6399213" cy="838200"/>
          </a:xfrm>
        </p:spPr>
        <p:txBody>
          <a:bodyPr/>
          <a:lstStyle>
            <a:lvl1pPr marL="0" indent="0">
              <a:buFontTx/>
              <a:buNone/>
              <a:defRPr sz="2400"/>
            </a:lvl1pPr>
          </a:lstStyle>
          <a:p>
            <a:r>
              <a:rPr lang="en-US" smtClean="0"/>
              <a:t>Click to edit Master subtitle style</a:t>
            </a:r>
            <a:endParaRPr lang="en-US"/>
          </a:p>
        </p:txBody>
      </p:sp>
      <p:sp>
        <p:nvSpPr>
          <p:cNvPr id="3077" name="Rectangle 5"/>
          <p:cNvSpPr>
            <a:spLocks noGrp="1" noChangeArrowheads="1"/>
          </p:cNvSpPr>
          <p:nvPr>
            <p:ph type="dt" sz="half" idx="2"/>
          </p:nvPr>
        </p:nvSpPr>
        <p:spPr/>
        <p:txBody>
          <a:bodyPr/>
          <a:lstStyle>
            <a:lvl1pPr>
              <a:defRPr/>
            </a:lvl1pPr>
          </a:lstStyle>
          <a:p>
            <a:fld id="{F0D64F28-9B04-46E4-831F-9858C9E65BE2}" type="datetimeFigureOut">
              <a:rPr lang="en-US" smtClean="0"/>
              <a:pPr/>
              <a:t>7/28/2010</a:t>
            </a:fld>
            <a:endParaRPr lang="en-US"/>
          </a:p>
        </p:txBody>
      </p:sp>
      <p:sp>
        <p:nvSpPr>
          <p:cNvPr id="3078" name="Rectangle 6"/>
          <p:cNvSpPr>
            <a:spLocks noGrp="1" noChangeArrowheads="1"/>
          </p:cNvSpPr>
          <p:nvPr>
            <p:ph type="ftr" sz="quarter" idx="3"/>
          </p:nvPr>
        </p:nvSpPr>
        <p:spPr/>
        <p:txBody>
          <a:bodyPr/>
          <a:lstStyle>
            <a:lvl1pPr>
              <a:defRPr/>
            </a:lvl1pPr>
          </a:lstStyle>
          <a:p>
            <a:endParaRPr lang="en-US"/>
          </a:p>
        </p:txBody>
      </p:sp>
      <p:sp>
        <p:nvSpPr>
          <p:cNvPr id="3079" name="Rectangle 7"/>
          <p:cNvSpPr>
            <a:spLocks noGrp="1" noChangeArrowheads="1"/>
          </p:cNvSpPr>
          <p:nvPr>
            <p:ph type="sldNum" sz="quarter" idx="4"/>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5013" y="533400"/>
            <a:ext cx="1598612" cy="5592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4413" y="533400"/>
            <a:ext cx="4648200" cy="5592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F0D64F28-9B04-46E4-831F-9858C9E65BE2}" type="datetimeFigureOut">
              <a:rPr lang="en-US" smtClean="0"/>
              <a:pPr/>
              <a:t>7/28/2010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538B9151-7396-4B4D-9AC8-1DC88BEB9D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538B9151-7396-4B4D-9AC8-1DC88BEB9DD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0D64F28-9B04-46E4-831F-9858C9E65BE2}" type="datetimeFigureOut">
              <a:rPr lang="en-US" smtClean="0"/>
              <a:pPr/>
              <a:t>7/28/2010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8B9151-7396-4B4D-9AC8-1DC88BEB9DD0}"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38B9151-7396-4B4D-9AC8-1DC88BEB9DD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538B9151-7396-4B4D-9AC8-1DC88BEB9DD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4413" y="1905000"/>
            <a:ext cx="3122612"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559425" y="1905000"/>
            <a:ext cx="3124200" cy="4221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0D64F28-9B04-46E4-831F-9858C9E65BE2}" type="datetimeFigureOut">
              <a:rPr lang="en-US" smtClean="0"/>
              <a:pPr/>
              <a:t>7/28/2010</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8B9151-7396-4B4D-9AC8-1DC88BEB9DD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4413" y="533400"/>
            <a:ext cx="6399212"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4413" y="1905000"/>
            <a:ext cx="6399212" cy="4221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F0D64F28-9B04-46E4-831F-9858C9E65BE2}" type="datetimeFigureOut">
              <a:rPr lang="en-US" smtClean="0"/>
              <a:pPr/>
              <a:t>7/28/2010</a:t>
            </a:fld>
            <a:endParaRPr lang="en-US"/>
          </a:p>
        </p:txBody>
      </p:sp>
      <p:sp>
        <p:nvSpPr>
          <p:cNvPr id="1029" name="Rectangle 5"/>
          <p:cNvSpPr>
            <a:spLocks noGrp="1" noChangeArrowheads="1"/>
          </p:cNvSpPr>
          <p:nvPr>
            <p:ph type="ftr" sz="quarter" idx="3"/>
          </p:nvPr>
        </p:nvSpPr>
        <p:spPr bwMode="auto">
          <a:xfrm>
            <a:off x="3124200" y="6245225"/>
            <a:ext cx="2895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384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538B9151-7396-4B4D-9AC8-1DC88BEB9D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fontAlgn="base" hangingPunct="1">
        <a:spcBef>
          <a:spcPct val="0"/>
        </a:spcBef>
        <a:spcAft>
          <a:spcPct val="0"/>
        </a:spcAft>
        <a:defRPr sz="3600">
          <a:solidFill>
            <a:schemeClr val="tx2"/>
          </a:solidFill>
          <a:latin typeface="+mj-lt"/>
          <a:ea typeface="+mj-ea"/>
          <a:cs typeface="+mj-cs"/>
        </a:defRPr>
      </a:lvl1pPr>
      <a:lvl2pPr algn="l" rtl="0" eaLnBrk="1" fontAlgn="base" hangingPunct="1">
        <a:spcBef>
          <a:spcPct val="0"/>
        </a:spcBef>
        <a:spcAft>
          <a:spcPct val="0"/>
        </a:spcAft>
        <a:defRPr sz="3600">
          <a:solidFill>
            <a:schemeClr val="tx2"/>
          </a:solidFill>
          <a:latin typeface="Verdana" pitchFamily="34" charset="0"/>
        </a:defRPr>
      </a:lvl2pPr>
      <a:lvl3pPr algn="l" rtl="0" eaLnBrk="1" fontAlgn="base" hangingPunct="1">
        <a:spcBef>
          <a:spcPct val="0"/>
        </a:spcBef>
        <a:spcAft>
          <a:spcPct val="0"/>
        </a:spcAft>
        <a:defRPr sz="3600">
          <a:solidFill>
            <a:schemeClr val="tx2"/>
          </a:solidFill>
          <a:latin typeface="Verdana" pitchFamily="34" charset="0"/>
        </a:defRPr>
      </a:lvl3pPr>
      <a:lvl4pPr algn="l" rtl="0" eaLnBrk="1" fontAlgn="base" hangingPunct="1">
        <a:spcBef>
          <a:spcPct val="0"/>
        </a:spcBef>
        <a:spcAft>
          <a:spcPct val="0"/>
        </a:spcAft>
        <a:defRPr sz="3600">
          <a:solidFill>
            <a:schemeClr val="tx2"/>
          </a:solidFill>
          <a:latin typeface="Verdana" pitchFamily="34" charset="0"/>
        </a:defRPr>
      </a:lvl4pPr>
      <a:lvl5pPr algn="l" rtl="0" eaLnBrk="1" fontAlgn="base" hangingPunct="1">
        <a:spcBef>
          <a:spcPct val="0"/>
        </a:spcBef>
        <a:spcAft>
          <a:spcPct val="0"/>
        </a:spcAft>
        <a:defRPr sz="3600">
          <a:solidFill>
            <a:schemeClr val="tx2"/>
          </a:solidFill>
          <a:latin typeface="Verdana" pitchFamily="34" charset="0"/>
        </a:defRPr>
      </a:lvl5pPr>
      <a:lvl6pPr marL="457200" algn="l" rtl="0" eaLnBrk="1" fontAlgn="base" hangingPunct="1">
        <a:spcBef>
          <a:spcPct val="0"/>
        </a:spcBef>
        <a:spcAft>
          <a:spcPct val="0"/>
        </a:spcAft>
        <a:defRPr sz="3600">
          <a:solidFill>
            <a:schemeClr val="tx2"/>
          </a:solidFill>
          <a:latin typeface="Verdana" pitchFamily="34" charset="0"/>
        </a:defRPr>
      </a:lvl6pPr>
      <a:lvl7pPr marL="914400" algn="l" rtl="0" eaLnBrk="1" fontAlgn="base" hangingPunct="1">
        <a:spcBef>
          <a:spcPct val="0"/>
        </a:spcBef>
        <a:spcAft>
          <a:spcPct val="0"/>
        </a:spcAft>
        <a:defRPr sz="3600">
          <a:solidFill>
            <a:schemeClr val="tx2"/>
          </a:solidFill>
          <a:latin typeface="Verdana" pitchFamily="34" charset="0"/>
        </a:defRPr>
      </a:lvl7pPr>
      <a:lvl8pPr marL="1371600" algn="l" rtl="0" eaLnBrk="1" fontAlgn="base" hangingPunct="1">
        <a:spcBef>
          <a:spcPct val="0"/>
        </a:spcBef>
        <a:spcAft>
          <a:spcPct val="0"/>
        </a:spcAft>
        <a:defRPr sz="3600">
          <a:solidFill>
            <a:schemeClr val="tx2"/>
          </a:solidFill>
          <a:latin typeface="Verdana" pitchFamily="34" charset="0"/>
        </a:defRPr>
      </a:lvl8pPr>
      <a:lvl9pPr marL="1828800" algn="l" rtl="0" eaLnBrk="1" fontAlgn="base" hangingPunct="1">
        <a:spcBef>
          <a:spcPct val="0"/>
        </a:spcBef>
        <a:spcAft>
          <a:spcPct val="0"/>
        </a:spcAft>
        <a:defRPr sz="3600">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F0D64F28-9B04-46E4-831F-9858C9E65BE2}" type="datetimeFigureOut">
              <a:rPr lang="en-US" smtClean="0"/>
              <a:pPr/>
              <a:t>7/28/2010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538B9151-7396-4B4D-9AC8-1DC88BEB9DD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Take a Look at These Openings…</a:t>
            </a:r>
            <a:endParaRPr lang="en-US" dirty="0"/>
          </a:p>
        </p:txBody>
      </p:sp>
      <p:sp>
        <p:nvSpPr>
          <p:cNvPr id="3" name="Subtitle 2"/>
          <p:cNvSpPr>
            <a:spLocks noGrp="1"/>
          </p:cNvSpPr>
          <p:nvPr>
            <p:ph type="subTitle" idx="1"/>
          </p:nvPr>
        </p:nvSpPr>
        <p:spPr/>
        <p:txBody>
          <a:bodyPr/>
          <a:lstStyle/>
          <a:p>
            <a:r>
              <a:rPr lang="en-US" b="1" dirty="0" smtClean="0">
                <a:solidFill>
                  <a:schemeClr val="bg1"/>
                </a:solidFill>
              </a:rPr>
              <a:t>What makes them work?</a:t>
            </a:r>
            <a:endParaRPr lang="en-US" b="1" dirty="0">
              <a:solidFill>
                <a:schemeClr val="bg1"/>
              </a:solidFill>
            </a:endParaRPr>
          </a:p>
        </p:txBody>
      </p:sp>
      <p:pic>
        <p:nvPicPr>
          <p:cNvPr id="7" name="Picture 6" descr="endersgame.jpg"/>
          <p:cNvPicPr>
            <a:picLocks noChangeAspect="1"/>
          </p:cNvPicPr>
          <p:nvPr/>
        </p:nvPicPr>
        <p:blipFill>
          <a:blip r:embed="rId3" cstate="print"/>
          <a:stretch>
            <a:fillRect/>
          </a:stretch>
        </p:blipFill>
        <p:spPr>
          <a:xfrm>
            <a:off x="228600" y="259829"/>
            <a:ext cx="1143000" cy="1873771"/>
          </a:xfrm>
          <a:prstGeom prst="rect">
            <a:avLst/>
          </a:prstGeom>
          <a:ln>
            <a:noFill/>
          </a:ln>
          <a:effectLst>
            <a:outerShdw blurRad="292100" dist="139700" dir="2700000" algn="tl" rotWithShape="0">
              <a:srgbClr val="333333">
                <a:alpha val="65000"/>
              </a:srgbClr>
            </a:outerShdw>
          </a:effectLst>
        </p:spPr>
      </p:pic>
      <p:pic>
        <p:nvPicPr>
          <p:cNvPr id="11" name="Picture 10" descr="Wicked.jpg"/>
          <p:cNvPicPr>
            <a:picLocks noChangeAspect="1"/>
          </p:cNvPicPr>
          <p:nvPr/>
        </p:nvPicPr>
        <p:blipFill>
          <a:blip r:embed="rId4" cstate="print"/>
          <a:stretch>
            <a:fillRect/>
          </a:stretch>
        </p:blipFill>
        <p:spPr>
          <a:xfrm>
            <a:off x="5555066" y="4800600"/>
            <a:ext cx="1209900" cy="1831200"/>
          </a:xfrm>
          <a:prstGeom prst="rect">
            <a:avLst/>
          </a:prstGeom>
          <a:ln>
            <a:noFill/>
          </a:ln>
          <a:effectLst>
            <a:outerShdw blurRad="292100" dist="139700" dir="2700000" algn="tl" rotWithShape="0">
              <a:srgbClr val="333333">
                <a:alpha val="65000"/>
              </a:srgbClr>
            </a:outerShdw>
          </a:effectLst>
        </p:spPr>
      </p:pic>
      <p:pic>
        <p:nvPicPr>
          <p:cNvPr id="12" name="Picture 11" descr="NakedInDeath.jpg"/>
          <p:cNvPicPr>
            <a:picLocks noChangeAspect="1"/>
          </p:cNvPicPr>
          <p:nvPr/>
        </p:nvPicPr>
        <p:blipFill>
          <a:blip r:embed="rId5" cstate="print"/>
          <a:stretch>
            <a:fillRect/>
          </a:stretch>
        </p:blipFill>
        <p:spPr>
          <a:xfrm>
            <a:off x="3811756" y="4800600"/>
            <a:ext cx="1116874" cy="1828800"/>
          </a:xfrm>
          <a:prstGeom prst="rect">
            <a:avLst/>
          </a:prstGeom>
          <a:ln>
            <a:noFill/>
          </a:ln>
          <a:effectLst>
            <a:outerShdw blurRad="292100" dist="139700" dir="2700000" algn="tl" rotWithShape="0">
              <a:srgbClr val="333333">
                <a:alpha val="65000"/>
              </a:srgbClr>
            </a:outerShdw>
          </a:effectLst>
        </p:spPr>
      </p:pic>
      <p:pic>
        <p:nvPicPr>
          <p:cNvPr id="14" name="Picture 13" descr="HissyFit.jpg"/>
          <p:cNvPicPr>
            <a:picLocks noChangeAspect="1"/>
          </p:cNvPicPr>
          <p:nvPr/>
        </p:nvPicPr>
        <p:blipFill>
          <a:blip r:embed="rId6" cstate="print"/>
          <a:stretch>
            <a:fillRect/>
          </a:stretch>
        </p:blipFill>
        <p:spPr>
          <a:xfrm>
            <a:off x="7391400" y="4800600"/>
            <a:ext cx="1221639" cy="1828800"/>
          </a:xfrm>
          <a:prstGeom prst="rect">
            <a:avLst/>
          </a:prstGeom>
          <a:ln>
            <a:noFill/>
          </a:ln>
          <a:effectLst>
            <a:outerShdw blurRad="292100" dist="139700" dir="2700000" algn="tl" rotWithShape="0">
              <a:srgbClr val="333333">
                <a:alpha val="65000"/>
              </a:srgbClr>
            </a:outerShdw>
          </a:effectLst>
        </p:spPr>
      </p:pic>
      <p:pic>
        <p:nvPicPr>
          <p:cNvPr id="16" name="Picture 15" descr="SilentInTheGrave.jpg"/>
          <p:cNvPicPr>
            <a:picLocks noChangeAspect="1"/>
          </p:cNvPicPr>
          <p:nvPr/>
        </p:nvPicPr>
        <p:blipFill>
          <a:blip r:embed="rId7" cstate="print"/>
          <a:stretch>
            <a:fillRect/>
          </a:stretch>
        </p:blipFill>
        <p:spPr>
          <a:xfrm>
            <a:off x="2029257" y="4810027"/>
            <a:ext cx="1156063" cy="1828800"/>
          </a:xfrm>
          <a:prstGeom prst="rect">
            <a:avLst/>
          </a:prstGeom>
          <a:ln>
            <a:noFill/>
          </a:ln>
          <a:effectLst>
            <a:outerShdw blurRad="292100" dist="139700" dir="2700000" algn="tl" rotWithShape="0">
              <a:srgbClr val="333333">
                <a:alpha val="65000"/>
              </a:srgbClr>
            </a:outerShdw>
          </a:effectLst>
        </p:spPr>
      </p:pic>
      <p:pic>
        <p:nvPicPr>
          <p:cNvPr id="17" name="Picture 16" descr="OddThomas.jpg"/>
          <p:cNvPicPr>
            <a:picLocks noChangeAspect="1"/>
          </p:cNvPicPr>
          <p:nvPr/>
        </p:nvPicPr>
        <p:blipFill>
          <a:blip r:embed="rId8" cstate="print"/>
          <a:stretch>
            <a:fillRect/>
          </a:stretch>
        </p:blipFill>
        <p:spPr>
          <a:xfrm>
            <a:off x="285946" y="4800600"/>
            <a:ext cx="1116875" cy="1828800"/>
          </a:xfrm>
          <a:prstGeom prst="rect">
            <a:avLst/>
          </a:prstGeom>
          <a:ln>
            <a:noFill/>
          </a:ln>
          <a:effectLst>
            <a:outerShdw blurRad="292100" dist="139700" dir="2700000" algn="tl" rotWithShape="0">
              <a:srgbClr val="333333">
                <a:alpha val="65000"/>
              </a:srgbClr>
            </a:outerShdw>
          </a:effectLst>
        </p:spPr>
      </p:pic>
      <p:pic>
        <p:nvPicPr>
          <p:cNvPr id="13" name="Picture 12" descr="DanceWithDevil.jpg"/>
          <p:cNvPicPr>
            <a:picLocks noChangeAspect="1"/>
          </p:cNvPicPr>
          <p:nvPr/>
        </p:nvPicPr>
        <p:blipFill>
          <a:blip r:embed="rId9" cstate="print"/>
          <a:srcRect l="25053" t="8000" r="24421" b="8442"/>
          <a:stretch>
            <a:fillRect/>
          </a:stretch>
        </p:blipFill>
        <p:spPr>
          <a:xfrm>
            <a:off x="246895" y="2524027"/>
            <a:ext cx="1105851" cy="1828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5000">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Dialogue Only</a:t>
            </a:r>
            <a:br>
              <a:rPr lang="en-US" dirty="0" smtClean="0"/>
            </a:br>
            <a:r>
              <a:rPr lang="en-US" sz="3100" dirty="0" smtClean="0"/>
              <a:t>Ender’s Game by Orson Scott Card</a:t>
            </a:r>
            <a:endParaRPr lang="en-US" dirty="0"/>
          </a:p>
        </p:txBody>
      </p:sp>
      <p:sp>
        <p:nvSpPr>
          <p:cNvPr id="3" name="Content Placeholder 2"/>
          <p:cNvSpPr>
            <a:spLocks noGrp="1"/>
          </p:cNvSpPr>
          <p:nvPr>
            <p:ph idx="1"/>
          </p:nvPr>
        </p:nvSpPr>
        <p:spPr>
          <a:xfrm>
            <a:off x="304800" y="990600"/>
            <a:ext cx="8458200" cy="5075238"/>
          </a:xfrm>
        </p:spPr>
        <p:txBody>
          <a:bodyPr>
            <a:noAutofit/>
          </a:bodyPr>
          <a:lstStyle/>
          <a:p>
            <a:pPr marL="0" indent="339725">
              <a:spcBef>
                <a:spcPts val="0"/>
              </a:spcBef>
              <a:buNone/>
            </a:pPr>
            <a:r>
              <a:rPr lang="en-US" sz="2200" b="1" dirty="0" smtClean="0"/>
              <a:t>"I've watched through his eyes, I've listened </a:t>
            </a:r>
            <a:r>
              <a:rPr lang="en-US" sz="2200" b="1" dirty="0" smtClean="0"/>
              <a:t/>
            </a:r>
            <a:br>
              <a:rPr lang="en-US" sz="2200" b="1" dirty="0" smtClean="0"/>
            </a:br>
            <a:r>
              <a:rPr lang="en-US" sz="2200" b="1" dirty="0" smtClean="0"/>
              <a:t>through </a:t>
            </a:r>
            <a:r>
              <a:rPr lang="en-US" sz="2200" b="1" dirty="0" smtClean="0"/>
              <a:t>his ears, and I tell you he's the one.  Or at </a:t>
            </a:r>
            <a:r>
              <a:rPr lang="en-US" sz="2200" b="1" dirty="0" smtClean="0"/>
              <a:t/>
            </a:r>
            <a:br>
              <a:rPr lang="en-US" sz="2200" b="1" dirty="0" smtClean="0"/>
            </a:br>
            <a:r>
              <a:rPr lang="en-US" sz="2200" b="1" dirty="0" smtClean="0"/>
              <a:t>least </a:t>
            </a:r>
            <a:r>
              <a:rPr lang="en-US" sz="2200" b="1" dirty="0" smtClean="0"/>
              <a:t>as close as we're going to get."</a:t>
            </a:r>
          </a:p>
          <a:p>
            <a:pPr marL="0" indent="339725">
              <a:spcBef>
                <a:spcPts val="0"/>
              </a:spcBef>
              <a:buNone/>
            </a:pPr>
            <a:r>
              <a:rPr lang="en-US" sz="2200" b="1" dirty="0" smtClean="0"/>
              <a:t>"That's what you said about the brother."</a:t>
            </a:r>
          </a:p>
          <a:p>
            <a:pPr marL="0" indent="339725">
              <a:spcBef>
                <a:spcPts val="0"/>
              </a:spcBef>
              <a:buNone/>
            </a:pPr>
            <a:r>
              <a:rPr lang="en-US" sz="2200" b="1" dirty="0" smtClean="0"/>
              <a:t>"The brother tested out impossible.  For other </a:t>
            </a:r>
            <a:r>
              <a:rPr lang="en-US" sz="2200" b="1" dirty="0" smtClean="0"/>
              <a:t/>
            </a:r>
            <a:br>
              <a:rPr lang="en-US" sz="2200" b="1" dirty="0" smtClean="0"/>
            </a:br>
            <a:r>
              <a:rPr lang="en-US" sz="2200" b="1" dirty="0" smtClean="0"/>
              <a:t>reasons</a:t>
            </a:r>
            <a:r>
              <a:rPr lang="en-US" sz="2200" b="1" dirty="0" smtClean="0"/>
              <a:t>.  Nothing to do with his ability."</a:t>
            </a:r>
          </a:p>
          <a:p>
            <a:pPr marL="0" indent="339725">
              <a:spcBef>
                <a:spcPts val="0"/>
              </a:spcBef>
              <a:buNone/>
            </a:pPr>
            <a:r>
              <a:rPr lang="en-US" sz="2200" b="1" dirty="0" smtClean="0"/>
              <a:t>"Same with the sister.  And there are doubts about him.  He's too malleable.  Too willing to submerge himself in someone else's will."</a:t>
            </a:r>
          </a:p>
          <a:p>
            <a:pPr marL="0" indent="339725">
              <a:spcBef>
                <a:spcPts val="0"/>
              </a:spcBef>
              <a:buNone/>
            </a:pPr>
            <a:r>
              <a:rPr lang="en-US" sz="2200" b="1" dirty="0" smtClean="0"/>
              <a:t>"Not if the other person is his enemy."</a:t>
            </a:r>
          </a:p>
          <a:p>
            <a:pPr marL="0" indent="339725">
              <a:spcBef>
                <a:spcPts val="0"/>
              </a:spcBef>
              <a:buNone/>
            </a:pPr>
            <a:r>
              <a:rPr lang="en-US" sz="2200" b="1" dirty="0" smtClean="0"/>
              <a:t>"So what do we do?  Surround him with enemies all the time?"</a:t>
            </a:r>
          </a:p>
          <a:p>
            <a:pPr marL="0" indent="339725">
              <a:spcBef>
                <a:spcPts val="0"/>
              </a:spcBef>
              <a:buNone/>
            </a:pPr>
            <a:r>
              <a:rPr lang="en-US" sz="2200" b="1" dirty="0" smtClean="0"/>
              <a:t>"If we have to."</a:t>
            </a:r>
          </a:p>
          <a:p>
            <a:pPr marL="0" indent="339725">
              <a:spcBef>
                <a:spcPts val="0"/>
              </a:spcBef>
              <a:buNone/>
            </a:pPr>
            <a:r>
              <a:rPr lang="en-US" sz="2200" b="1" dirty="0" smtClean="0"/>
              <a:t>"I thought you said you liked the kid."</a:t>
            </a:r>
          </a:p>
          <a:p>
            <a:pPr marL="0" indent="339725">
              <a:spcBef>
                <a:spcPts val="0"/>
              </a:spcBef>
              <a:buNone/>
            </a:pPr>
            <a:r>
              <a:rPr lang="en-US" sz="2200" b="1" dirty="0" smtClean="0"/>
              <a:t>"If the buggers get him, they'll make me look like his favorite uncle."</a:t>
            </a:r>
          </a:p>
          <a:p>
            <a:pPr marL="0" indent="339725">
              <a:spcBef>
                <a:spcPts val="0"/>
              </a:spcBef>
              <a:buNone/>
            </a:pPr>
            <a:r>
              <a:rPr lang="en-US" sz="2200" b="1" dirty="0" smtClean="0"/>
              <a:t>"All right.  We're saving the world, after all.  Take him."</a:t>
            </a:r>
          </a:p>
        </p:txBody>
      </p:sp>
      <p:pic>
        <p:nvPicPr>
          <p:cNvPr id="4" name="Picture 3" descr="endersgame.jpg"/>
          <p:cNvPicPr>
            <a:picLocks noChangeAspect="1"/>
          </p:cNvPicPr>
          <p:nvPr/>
        </p:nvPicPr>
        <p:blipFill>
          <a:blip r:embed="rId3" cstate="print"/>
          <a:stretch>
            <a:fillRect/>
          </a:stretch>
        </p:blipFill>
        <p:spPr>
          <a:xfrm>
            <a:off x="7315200" y="244839"/>
            <a:ext cx="1524000" cy="2498361"/>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dirty="0" smtClean="0"/>
              <a:t>Internal Dialogue</a:t>
            </a:r>
            <a:br>
              <a:rPr lang="en-US" dirty="0" smtClean="0"/>
            </a:br>
            <a:r>
              <a:rPr lang="en-US" sz="3100" dirty="0" smtClean="0"/>
              <a:t>Dance with the Devil by </a:t>
            </a:r>
            <a:r>
              <a:rPr lang="en-US" sz="3100" dirty="0" err="1" smtClean="0"/>
              <a:t>Sherrilyn</a:t>
            </a:r>
            <a:r>
              <a:rPr lang="en-US" sz="3100" dirty="0" smtClean="0"/>
              <a:t> Kenyon</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lvl="1" indent="339725">
              <a:buNone/>
            </a:pPr>
            <a:r>
              <a:rPr lang="en-US" sz="2200" b="1" i="1" dirty="0" smtClean="0"/>
              <a:t>New Orleans, The Day After Mardi Gras</a:t>
            </a:r>
          </a:p>
          <a:p>
            <a:pPr marL="0" indent="339725">
              <a:buNone/>
            </a:pPr>
            <a:endParaRPr lang="en-US" sz="900" b="1" dirty="0" smtClean="0"/>
          </a:p>
          <a:p>
            <a:pPr marL="0" indent="339725">
              <a:buNone/>
            </a:pPr>
            <a:r>
              <a:rPr lang="en-US" sz="2200" b="1" dirty="0" err="1" smtClean="0"/>
              <a:t>Zarek</a:t>
            </a:r>
            <a:r>
              <a:rPr lang="en-US" sz="2200" b="1" dirty="0" smtClean="0"/>
              <a:t> leaned back in his seat as the helicopter took off.  He was going home to Alaska.</a:t>
            </a:r>
          </a:p>
          <a:p>
            <a:pPr marL="0" indent="339725">
              <a:buNone/>
            </a:pPr>
            <a:r>
              <a:rPr lang="en-US" sz="2200" b="1" dirty="0" smtClean="0"/>
              <a:t>No doubt he would die there.</a:t>
            </a:r>
          </a:p>
          <a:p>
            <a:pPr marL="0" indent="339725">
              <a:buNone/>
            </a:pPr>
            <a:r>
              <a:rPr lang="en-US" sz="2200" b="1" dirty="0" smtClean="0"/>
              <a:t>If Artemis didn't kill him, he was sure Dionysus would.  The god of wine and excess had been most explicit in his displeasure over </a:t>
            </a:r>
            <a:r>
              <a:rPr lang="en-US" sz="2200" b="1" dirty="0" err="1" smtClean="0"/>
              <a:t>Zarek's</a:t>
            </a:r>
            <a:r>
              <a:rPr lang="en-US" sz="2200" b="1" dirty="0" smtClean="0"/>
              <a:t> betrayal and in what he intended to do to </a:t>
            </a:r>
            <a:r>
              <a:rPr lang="en-US" sz="2200" b="1" dirty="0" err="1" smtClean="0"/>
              <a:t>Zarek</a:t>
            </a:r>
            <a:r>
              <a:rPr lang="en-US" sz="2200" b="1" dirty="0" smtClean="0"/>
              <a:t> as punishment.</a:t>
            </a:r>
          </a:p>
          <a:p>
            <a:pPr marL="0" indent="339725">
              <a:buNone/>
            </a:pPr>
            <a:r>
              <a:rPr lang="en-US" sz="2200" b="1" dirty="0" smtClean="0"/>
              <a:t>For Sunshine </a:t>
            </a:r>
            <a:r>
              <a:rPr lang="en-US" sz="2200" b="1" dirty="0" err="1" smtClean="0"/>
              <a:t>Runningwolf's</a:t>
            </a:r>
            <a:r>
              <a:rPr lang="en-US" sz="2200" b="1" dirty="0" smtClean="0"/>
              <a:t> happiness, </a:t>
            </a:r>
            <a:r>
              <a:rPr lang="en-US" sz="2200" b="1" dirty="0" err="1" smtClean="0"/>
              <a:t>Zarek</a:t>
            </a:r>
            <a:r>
              <a:rPr lang="en-US" sz="2200" b="1" dirty="0" smtClean="0"/>
              <a:t> had crossed a god who was sure to make him suffer even worse horrors than those in his human past.</a:t>
            </a:r>
          </a:p>
          <a:p>
            <a:pPr marL="0" indent="339725">
              <a:spcBef>
                <a:spcPts val="0"/>
              </a:spcBef>
              <a:buNone/>
            </a:pPr>
            <a:r>
              <a:rPr lang="en-US" sz="2200" b="1" dirty="0" smtClean="0"/>
              <a:t>Not that he cared.  There wasn't much in life or death that </a:t>
            </a:r>
            <a:r>
              <a:rPr lang="en-US" sz="2200" b="1" dirty="0" err="1" smtClean="0"/>
              <a:t>Zarek</a:t>
            </a:r>
            <a:r>
              <a:rPr lang="en-US" sz="2200" b="1" dirty="0" smtClean="0"/>
              <a:t> had ever cared about.</a:t>
            </a:r>
            <a:endParaRPr lang="en-US" sz="2200" b="1" dirty="0"/>
          </a:p>
        </p:txBody>
      </p:sp>
      <p:pic>
        <p:nvPicPr>
          <p:cNvPr id="4" name="Picture 3" descr="DanceWithDevil.jpg"/>
          <p:cNvPicPr>
            <a:picLocks noChangeAspect="1"/>
          </p:cNvPicPr>
          <p:nvPr/>
        </p:nvPicPr>
        <p:blipFill>
          <a:blip r:embed="rId3" cstate="print"/>
          <a:srcRect l="25053" t="8000" r="24421" b="8442"/>
          <a:stretch>
            <a:fillRect/>
          </a:stretch>
        </p:blipFill>
        <p:spPr>
          <a:xfrm>
            <a:off x="7276149" y="1143000"/>
            <a:ext cx="1428391" cy="2362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fontScale="90000"/>
          </a:bodyPr>
          <a:lstStyle/>
          <a:p>
            <a:r>
              <a:rPr lang="en-US" dirty="0" smtClean="0"/>
              <a:t>First Person Narrative</a:t>
            </a:r>
            <a:br>
              <a:rPr lang="en-US" dirty="0" smtClean="0"/>
            </a:br>
            <a:r>
              <a:rPr lang="en-US" sz="3100" dirty="0" smtClean="0"/>
              <a:t>Odd Thomas by Dean Koontz</a:t>
            </a:r>
            <a:endParaRPr lang="en-US" dirty="0"/>
          </a:p>
        </p:txBody>
      </p:sp>
      <p:sp>
        <p:nvSpPr>
          <p:cNvPr id="3" name="Content Placeholder 2"/>
          <p:cNvSpPr>
            <a:spLocks noGrp="1"/>
          </p:cNvSpPr>
          <p:nvPr>
            <p:ph idx="1"/>
          </p:nvPr>
        </p:nvSpPr>
        <p:spPr>
          <a:xfrm>
            <a:off x="304800" y="1447800"/>
            <a:ext cx="7391400" cy="4846320"/>
          </a:xfrm>
        </p:spPr>
        <p:txBody>
          <a:bodyPr>
            <a:noAutofit/>
          </a:bodyPr>
          <a:lstStyle/>
          <a:p>
            <a:pPr marL="0" indent="342900">
              <a:spcBef>
                <a:spcPts val="0"/>
              </a:spcBef>
              <a:buNone/>
            </a:pPr>
            <a:r>
              <a:rPr lang="en-US" sz="2200" b="1" dirty="0" smtClean="0"/>
              <a:t>My name is Odd Thomas, though in this age when fame is the altar at which most people worship, I am not sure why you should care who I am or that I exist.</a:t>
            </a:r>
          </a:p>
          <a:p>
            <a:pPr marL="0" indent="342900">
              <a:spcBef>
                <a:spcPts val="0"/>
              </a:spcBef>
              <a:buNone/>
            </a:pPr>
            <a:r>
              <a:rPr lang="en-US" sz="2200" b="1" dirty="0" smtClean="0"/>
              <a:t>I am not a celebrity.  I am not the child of a celebrity.  I have never been married to, never been abused by, and never provided a kidney for transplantation into any celebrity.  Furthermore, I have no desire to be a celebrity.</a:t>
            </a:r>
          </a:p>
          <a:p>
            <a:pPr marL="0" indent="342900">
              <a:spcBef>
                <a:spcPts val="0"/>
              </a:spcBef>
              <a:buNone/>
            </a:pPr>
            <a:r>
              <a:rPr lang="en-US" sz="2200" b="1" dirty="0" smtClean="0"/>
              <a:t>In fact I am such a nonentity by the standards of our culture that </a:t>
            </a:r>
            <a:r>
              <a:rPr lang="en-US" sz="2200" b="1" u="sng" dirty="0" smtClean="0"/>
              <a:t>People</a:t>
            </a:r>
            <a:r>
              <a:rPr lang="en-US" sz="2200" b="1" dirty="0" smtClean="0"/>
              <a:t> magazine not only will never feature a piece about me but might also reject my attempts to subscribe to their publication on the grounds that the black-hole gravity of my </a:t>
            </a:r>
            <a:r>
              <a:rPr lang="en-US" sz="2200" b="1" dirty="0" err="1" smtClean="0"/>
              <a:t>noncelebrity</a:t>
            </a:r>
            <a:r>
              <a:rPr lang="en-US" sz="2200" b="1" dirty="0" smtClean="0"/>
              <a:t> is powerful enough to suck their entire enterprise into oblivion</a:t>
            </a:r>
            <a:r>
              <a:rPr lang="en-US" sz="2200" dirty="0" smtClean="0"/>
              <a:t>.</a:t>
            </a:r>
          </a:p>
          <a:p>
            <a:endParaRPr lang="en-US" sz="2200" dirty="0"/>
          </a:p>
        </p:txBody>
      </p:sp>
      <p:pic>
        <p:nvPicPr>
          <p:cNvPr id="4" name="Picture 3" descr="OddThomas.jpg"/>
          <p:cNvPicPr>
            <a:picLocks noChangeAspect="1"/>
          </p:cNvPicPr>
          <p:nvPr/>
        </p:nvPicPr>
        <p:blipFill>
          <a:blip r:embed="rId3" cstate="print"/>
          <a:stretch>
            <a:fillRect/>
          </a:stretch>
        </p:blipFill>
        <p:spPr>
          <a:xfrm>
            <a:off x="7569925" y="152400"/>
            <a:ext cx="1345475" cy="220311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827"/>
            <a:ext cx="8686800" cy="838200"/>
          </a:xfrm>
        </p:spPr>
        <p:txBody>
          <a:bodyPr>
            <a:normAutofit fontScale="90000"/>
          </a:bodyPr>
          <a:lstStyle/>
          <a:p>
            <a:r>
              <a:rPr lang="en-US" dirty="0" smtClean="0"/>
              <a:t>First Person Internal Dialogue</a:t>
            </a:r>
            <a:br>
              <a:rPr lang="en-US" dirty="0" smtClean="0"/>
            </a:br>
            <a:r>
              <a:rPr lang="en-US" sz="3100" dirty="0" smtClean="0"/>
              <a:t>Hissy Fit by Mary Kay Andrews</a:t>
            </a:r>
            <a:endParaRPr lang="en-US" dirty="0"/>
          </a:p>
        </p:txBody>
      </p:sp>
      <p:sp>
        <p:nvSpPr>
          <p:cNvPr id="3" name="Content Placeholder 2"/>
          <p:cNvSpPr>
            <a:spLocks noGrp="1"/>
          </p:cNvSpPr>
          <p:nvPr>
            <p:ph idx="1"/>
          </p:nvPr>
        </p:nvSpPr>
        <p:spPr>
          <a:xfrm>
            <a:off x="304800" y="1066800"/>
            <a:ext cx="7391400" cy="4846320"/>
          </a:xfrm>
        </p:spPr>
        <p:txBody>
          <a:bodyPr>
            <a:noAutofit/>
          </a:bodyPr>
          <a:lstStyle/>
          <a:p>
            <a:pPr indent="342900">
              <a:lnSpc>
                <a:spcPct val="120000"/>
              </a:lnSpc>
              <a:spcBef>
                <a:spcPts val="0"/>
              </a:spcBef>
              <a:buNone/>
            </a:pPr>
            <a:r>
              <a:rPr lang="en-US" sz="2200" b="1" dirty="0" smtClean="0"/>
              <a:t>If it had not been for my </a:t>
            </a:r>
            <a:r>
              <a:rPr lang="en-US" sz="2200" b="1" dirty="0" err="1" smtClean="0"/>
              <a:t>fiance's</a:t>
            </a:r>
            <a:r>
              <a:rPr lang="en-US" sz="2200" b="1" dirty="0" smtClean="0"/>
              <a:t> alcoholic cousin </a:t>
            </a:r>
            <a:r>
              <a:rPr lang="en-US" sz="2200" b="1" dirty="0" err="1" smtClean="0"/>
              <a:t>Mookie</a:t>
            </a:r>
            <a:r>
              <a:rPr lang="en-US" sz="2200" b="1" dirty="0" smtClean="0"/>
              <a:t> I feel quite sure that my daddy would still be a member in good standing at the Oconee Hills Country Club.  But </a:t>
            </a:r>
            <a:r>
              <a:rPr lang="en-US" sz="2200" b="1" dirty="0" err="1" smtClean="0"/>
              <a:t>Mookie</a:t>
            </a:r>
            <a:r>
              <a:rPr lang="en-US" sz="2200" b="1" dirty="0" smtClean="0"/>
              <a:t> can't drink hard liquor.  She can drink beer and wine all day and all night and not bat an eyelash, but give her a </a:t>
            </a:r>
            <a:r>
              <a:rPr lang="en-US" sz="2200" b="1" dirty="0" err="1" smtClean="0"/>
              <a:t>mai</a:t>
            </a:r>
            <a:r>
              <a:rPr lang="en-US" sz="2200" b="1" dirty="0" smtClean="0"/>
              <a:t>-tai or, God forbid, a margarita, and you are asking for trouble.</a:t>
            </a:r>
          </a:p>
          <a:p>
            <a:pPr indent="342900">
              <a:lnSpc>
                <a:spcPct val="120000"/>
              </a:lnSpc>
              <a:spcBef>
                <a:spcPts val="0"/>
              </a:spcBef>
              <a:buNone/>
            </a:pPr>
            <a:r>
              <a:rPr lang="en-US" sz="2200" b="1" dirty="0" smtClean="0"/>
              <a:t>It was my rehearsal dinner, which the </a:t>
            </a:r>
            <a:r>
              <a:rPr lang="en-US" sz="2200" b="1" dirty="0" err="1" smtClean="0"/>
              <a:t>Jernigans</a:t>
            </a:r>
            <a:r>
              <a:rPr lang="en-US" sz="2200" b="1" dirty="0" smtClean="0"/>
              <a:t> were hosting, and I </a:t>
            </a:r>
            <a:r>
              <a:rPr lang="en-US" sz="2200" b="1" u="sng" dirty="0" smtClean="0"/>
              <a:t>was</a:t>
            </a:r>
            <a:r>
              <a:rPr lang="en-US" sz="2200" b="1" dirty="0" smtClean="0"/>
              <a:t> the bride-to-be, so I don't believe I should have been the one responsible for keeping a grown woman and mother of two away from the margarita machine, even if she was one of the bridesmaids.</a:t>
            </a:r>
          </a:p>
          <a:p>
            <a:pPr indent="342900">
              <a:lnSpc>
                <a:spcPct val="120000"/>
              </a:lnSpc>
              <a:spcBef>
                <a:spcPts val="0"/>
              </a:spcBef>
              <a:buNone/>
            </a:pPr>
            <a:endParaRPr lang="en-US" sz="2200" b="1" dirty="0"/>
          </a:p>
        </p:txBody>
      </p:sp>
      <p:pic>
        <p:nvPicPr>
          <p:cNvPr id="4" name="Picture 3" descr="HissyFit.jpg"/>
          <p:cNvPicPr>
            <a:picLocks noChangeAspect="1"/>
          </p:cNvPicPr>
          <p:nvPr/>
        </p:nvPicPr>
        <p:blipFill>
          <a:blip r:embed="rId3" cstate="print"/>
          <a:stretch>
            <a:fillRect/>
          </a:stretch>
        </p:blipFill>
        <p:spPr>
          <a:xfrm>
            <a:off x="7388351" y="1981200"/>
            <a:ext cx="1527049" cy="22860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fontScale="90000"/>
          </a:bodyPr>
          <a:lstStyle/>
          <a:p>
            <a:r>
              <a:rPr lang="en-US" dirty="0" smtClean="0"/>
              <a:t>Third person Internal Dialogue</a:t>
            </a:r>
            <a:br>
              <a:rPr lang="en-US" dirty="0" smtClean="0"/>
            </a:br>
            <a:r>
              <a:rPr lang="en-US" sz="3100" dirty="0" smtClean="0"/>
              <a:t>Naked in Death by J.D. Robb</a:t>
            </a:r>
            <a:endParaRPr lang="en-US" dirty="0"/>
          </a:p>
        </p:txBody>
      </p:sp>
      <p:sp>
        <p:nvSpPr>
          <p:cNvPr id="3" name="Content Placeholder 2"/>
          <p:cNvSpPr>
            <a:spLocks noGrp="1"/>
          </p:cNvSpPr>
          <p:nvPr>
            <p:ph idx="1"/>
          </p:nvPr>
        </p:nvSpPr>
        <p:spPr>
          <a:xfrm>
            <a:off x="304800" y="1478280"/>
            <a:ext cx="7239000" cy="4846320"/>
          </a:xfrm>
        </p:spPr>
        <p:txBody>
          <a:bodyPr>
            <a:normAutofit fontScale="85000" lnSpcReduction="20000"/>
          </a:bodyPr>
          <a:lstStyle/>
          <a:p>
            <a:pPr marL="0" indent="339725">
              <a:lnSpc>
                <a:spcPct val="120000"/>
              </a:lnSpc>
              <a:spcBef>
                <a:spcPts val="0"/>
              </a:spcBef>
              <a:buNone/>
            </a:pPr>
            <a:r>
              <a:rPr lang="en-US" b="1" dirty="0" smtClean="0"/>
              <a:t>She woke in the dark.  Through the slats on the window shades, the first murky hint of dawn slipped, slanting shadowy bars over the bed.  It was like waking in a cell.</a:t>
            </a:r>
          </a:p>
          <a:p>
            <a:pPr marL="0" indent="339725">
              <a:lnSpc>
                <a:spcPct val="120000"/>
              </a:lnSpc>
              <a:spcBef>
                <a:spcPts val="0"/>
              </a:spcBef>
              <a:buNone/>
            </a:pPr>
            <a:r>
              <a:rPr lang="en-US" b="1" dirty="0" smtClean="0"/>
              <a:t>For a moment, she simply lay there, shuddering, imprisoned, while the dream faded.  After ten years on the force, Eve still had dreams.</a:t>
            </a:r>
          </a:p>
          <a:p>
            <a:pPr marL="0" indent="339725">
              <a:lnSpc>
                <a:spcPct val="120000"/>
              </a:lnSpc>
              <a:spcBef>
                <a:spcPts val="0"/>
              </a:spcBef>
              <a:buNone/>
            </a:pPr>
            <a:r>
              <a:rPr lang="en-US" b="1" dirty="0" smtClean="0"/>
              <a:t>Six hours before, she'd killed a man, had watched death creep into his eyes.  It wasn't the first time she'd exercised maximum force, or dreamed.  She'd learned to accept the action and the consequences.</a:t>
            </a:r>
          </a:p>
          <a:p>
            <a:pPr marL="0" indent="339725">
              <a:lnSpc>
                <a:spcPct val="120000"/>
              </a:lnSpc>
              <a:spcBef>
                <a:spcPts val="0"/>
              </a:spcBef>
              <a:buNone/>
            </a:pPr>
            <a:r>
              <a:rPr lang="en-US" b="1" dirty="0" smtClean="0"/>
              <a:t>But it was the child that haunted her.  The child she hadn't been in time to save.  The child whose screams had echoed in the dreams with her own.</a:t>
            </a:r>
          </a:p>
          <a:p>
            <a:pPr marL="0" indent="339725">
              <a:lnSpc>
                <a:spcPct val="120000"/>
              </a:lnSpc>
              <a:spcBef>
                <a:spcPts val="0"/>
              </a:spcBef>
              <a:buNone/>
            </a:pPr>
            <a:endParaRPr lang="en-US" b="1" dirty="0"/>
          </a:p>
        </p:txBody>
      </p:sp>
      <p:pic>
        <p:nvPicPr>
          <p:cNvPr id="4" name="Picture 3" descr="NakedInDeath.jpg"/>
          <p:cNvPicPr>
            <a:picLocks noChangeAspect="1"/>
          </p:cNvPicPr>
          <p:nvPr/>
        </p:nvPicPr>
        <p:blipFill>
          <a:blip r:embed="rId3" cstate="print"/>
          <a:stretch>
            <a:fillRect/>
          </a:stretch>
        </p:blipFill>
        <p:spPr>
          <a:xfrm>
            <a:off x="7522845" y="762000"/>
            <a:ext cx="1442629" cy="23622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96200" cy="1143000"/>
          </a:xfrm>
        </p:spPr>
        <p:txBody>
          <a:bodyPr>
            <a:normAutofit fontScale="90000"/>
          </a:bodyPr>
          <a:lstStyle/>
          <a:p>
            <a:r>
              <a:rPr lang="en-US" dirty="0" err="1" smtClean="0"/>
              <a:t>Omnicient</a:t>
            </a:r>
            <a:r>
              <a:rPr lang="en-US" dirty="0" smtClean="0"/>
              <a:t/>
            </a:r>
            <a:br>
              <a:rPr lang="en-US" dirty="0" smtClean="0"/>
            </a:br>
            <a:r>
              <a:rPr lang="en-US" sz="3100" dirty="0" smtClean="0"/>
              <a:t>Wicked: The life and Times of the Wicked Witch of the west by Gregory Maguire</a:t>
            </a:r>
            <a:endParaRPr lang="en-US" dirty="0"/>
          </a:p>
        </p:txBody>
      </p:sp>
      <p:sp>
        <p:nvSpPr>
          <p:cNvPr id="3" name="Content Placeholder 2"/>
          <p:cNvSpPr>
            <a:spLocks noGrp="1"/>
          </p:cNvSpPr>
          <p:nvPr>
            <p:ph idx="1"/>
          </p:nvPr>
        </p:nvSpPr>
        <p:spPr>
          <a:xfrm>
            <a:off x="457200" y="1447800"/>
            <a:ext cx="7162800" cy="4846320"/>
          </a:xfrm>
        </p:spPr>
        <p:txBody>
          <a:bodyPr>
            <a:noAutofit/>
          </a:bodyPr>
          <a:lstStyle/>
          <a:p>
            <a:pPr marL="0" lvl="1" indent="339725">
              <a:buNone/>
            </a:pPr>
            <a:r>
              <a:rPr lang="en-US" sz="2200" b="1" i="1" dirty="0" smtClean="0"/>
              <a:t>On the Yellow Brick Road</a:t>
            </a:r>
          </a:p>
          <a:p>
            <a:pPr marL="0" indent="339725">
              <a:buNone/>
            </a:pPr>
            <a:r>
              <a:rPr lang="en-US" sz="2200" b="1" dirty="0" smtClean="0"/>
              <a:t>A mile above Oz, the Witch balanced on the wind's forward edge, as if she were a green fleck of the land itself, flung up and sent wheeling away by the turbulent air.  White and purple summer thunderheads mounded around her.  Below, the Yellow Brick Road looped back on itself, like a relaxed noose.  Though winter storms and the crowbars of agitators had torn up the road, still it led, relentlessly, to the Emerald City.  The Witch could see the companions trudging along, maneuvering around the buckled sections, skirting trenches, skipping when the way was clear.  They seemed oblivious of their fate.  But it was not up to the Witch to enlighten them.</a:t>
            </a:r>
          </a:p>
          <a:p>
            <a:pPr marL="0" indent="339725">
              <a:buNone/>
            </a:pPr>
            <a:endParaRPr lang="en-US" sz="2200" b="1" dirty="0"/>
          </a:p>
        </p:txBody>
      </p:sp>
      <p:pic>
        <p:nvPicPr>
          <p:cNvPr id="4" name="Picture 3" descr="Wicked.jpg"/>
          <p:cNvPicPr>
            <a:picLocks noChangeAspect="1"/>
          </p:cNvPicPr>
          <p:nvPr/>
        </p:nvPicPr>
        <p:blipFill>
          <a:blip r:embed="rId3" cstate="print"/>
          <a:stretch>
            <a:fillRect/>
          </a:stretch>
        </p:blipFill>
        <p:spPr>
          <a:xfrm>
            <a:off x="7452407" y="1480411"/>
            <a:ext cx="1539193" cy="2329589"/>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fontScale="90000"/>
          </a:bodyPr>
          <a:lstStyle/>
          <a:p>
            <a:r>
              <a:rPr lang="en-US" dirty="0" smtClean="0"/>
              <a:t>First person</a:t>
            </a:r>
            <a:br>
              <a:rPr lang="en-US" dirty="0" smtClean="0"/>
            </a:br>
            <a:r>
              <a:rPr lang="en-US" sz="3100" dirty="0" smtClean="0"/>
              <a:t>Silent in the grave by Deanna </a:t>
            </a:r>
            <a:r>
              <a:rPr lang="en-US" sz="3100" dirty="0" err="1" smtClean="0"/>
              <a:t>Raybourn</a:t>
            </a:r>
            <a:endParaRPr lang="en-US" dirty="0"/>
          </a:p>
        </p:txBody>
      </p:sp>
      <p:sp>
        <p:nvSpPr>
          <p:cNvPr id="3" name="Content Placeholder 2"/>
          <p:cNvSpPr>
            <a:spLocks noGrp="1"/>
          </p:cNvSpPr>
          <p:nvPr>
            <p:ph idx="1"/>
          </p:nvPr>
        </p:nvSpPr>
        <p:spPr>
          <a:xfrm>
            <a:off x="304800" y="1219200"/>
            <a:ext cx="7391400" cy="4708525"/>
          </a:xfrm>
        </p:spPr>
        <p:txBody>
          <a:bodyPr>
            <a:noAutofit/>
          </a:bodyPr>
          <a:lstStyle/>
          <a:p>
            <a:pPr marL="3175" lvl="1" indent="336550">
              <a:spcBef>
                <a:spcPts val="0"/>
              </a:spcBef>
              <a:buNone/>
            </a:pPr>
            <a:r>
              <a:rPr lang="en-US" sz="2200" b="1" i="1" dirty="0" smtClean="0"/>
              <a:t>London 1886</a:t>
            </a:r>
          </a:p>
          <a:p>
            <a:pPr marL="3175" lvl="1" indent="336550">
              <a:spcBef>
                <a:spcPts val="0"/>
              </a:spcBef>
              <a:buNone/>
            </a:pPr>
            <a:r>
              <a:rPr lang="en-US" sz="2200" b="1" i="1" dirty="0" smtClean="0"/>
              <a:t>Other sins only speak; murder shrieks out.—John Webster, The Duchess of </a:t>
            </a:r>
            <a:r>
              <a:rPr lang="en-US" sz="2200" b="1" i="1" dirty="0" err="1" smtClean="0"/>
              <a:t>Malfi</a:t>
            </a:r>
            <a:endParaRPr lang="en-US" sz="2200" b="1" i="1" dirty="0" smtClean="0"/>
          </a:p>
          <a:p>
            <a:pPr marL="3175" lvl="1" indent="336550">
              <a:spcBef>
                <a:spcPts val="0"/>
              </a:spcBef>
              <a:buNone/>
            </a:pPr>
            <a:endParaRPr lang="en-US" sz="1400" b="1" i="1" dirty="0" smtClean="0"/>
          </a:p>
          <a:p>
            <a:pPr marL="3175" indent="336550">
              <a:spcBef>
                <a:spcPts val="0"/>
              </a:spcBef>
              <a:buNone/>
            </a:pPr>
            <a:r>
              <a:rPr lang="en-US" sz="2200" b="1" dirty="0" smtClean="0"/>
              <a:t>To say that I met Nicholas Brisbane over my husband's dead body is not entirely accurate.  Edward, it should be noted, was still twitching upon the floor.</a:t>
            </a:r>
          </a:p>
          <a:p>
            <a:pPr marL="3175" indent="336550">
              <a:spcBef>
                <a:spcPts val="0"/>
              </a:spcBef>
              <a:buNone/>
            </a:pPr>
            <a:r>
              <a:rPr lang="en-US" sz="2200" b="1" dirty="0" smtClean="0"/>
              <a:t>I stared at him, not quite taking in the fact that he had just collapsed at my feet.  He lay, curled like a question mark, his evening suit ink-black against the white marble of the floor.  He was writhing, his fingers knotted.</a:t>
            </a:r>
          </a:p>
          <a:p>
            <a:pPr marL="3175" indent="336550">
              <a:spcBef>
                <a:spcPts val="0"/>
              </a:spcBef>
              <a:buNone/>
            </a:pPr>
            <a:r>
              <a:rPr lang="en-US" sz="2200" b="1" dirty="0" smtClean="0"/>
              <a:t>I leaned as close to him as my corset would permit.</a:t>
            </a:r>
          </a:p>
          <a:p>
            <a:pPr marL="3175" indent="336550">
              <a:spcBef>
                <a:spcPts val="0"/>
              </a:spcBef>
              <a:buNone/>
            </a:pPr>
            <a:r>
              <a:rPr lang="en-US" sz="2200" b="1" dirty="0" smtClean="0"/>
              <a:t>"Edward, we have guests.  Do get up.  If this is some sort of silly prank—"</a:t>
            </a:r>
          </a:p>
          <a:p>
            <a:pPr marL="3175" indent="336550">
              <a:spcBef>
                <a:spcPts val="0"/>
              </a:spcBef>
              <a:buNone/>
            </a:pPr>
            <a:r>
              <a:rPr lang="en-US" sz="2200" b="1" dirty="0" smtClean="0"/>
              <a:t>"He is not jesting, my lady.  He is convulsing."</a:t>
            </a:r>
          </a:p>
          <a:p>
            <a:pPr marL="3175" indent="336550"/>
            <a:endParaRPr lang="en-US" sz="2200" b="1" dirty="0"/>
          </a:p>
        </p:txBody>
      </p:sp>
      <p:pic>
        <p:nvPicPr>
          <p:cNvPr id="4" name="Picture 3" descr="SilentInTheGrave.jpg"/>
          <p:cNvPicPr>
            <a:picLocks noChangeAspect="1"/>
          </p:cNvPicPr>
          <p:nvPr/>
        </p:nvPicPr>
        <p:blipFill>
          <a:blip r:embed="rId3" cstate="print"/>
          <a:stretch>
            <a:fillRect/>
          </a:stretch>
        </p:blipFill>
        <p:spPr>
          <a:xfrm>
            <a:off x="7683137" y="1066800"/>
            <a:ext cx="1308463" cy="206988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advClick="0" advTm="40000">
    <p:pull dir="d"/>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icking clock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114</TotalTime>
  <Words>858</Words>
  <Application>Microsoft Office PowerPoint</Application>
  <PresentationFormat>On-screen Show (4:3)</PresentationFormat>
  <Paragraphs>53</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Ticking clock design template</vt:lpstr>
      <vt:lpstr>Opulent</vt:lpstr>
      <vt:lpstr>Take a Look at These Openings…</vt:lpstr>
      <vt:lpstr>Dialogue Only Ender’s Game by Orson Scott Card</vt:lpstr>
      <vt:lpstr>Internal Dialogue Dance with the Devil by Sherrilyn Kenyon</vt:lpstr>
      <vt:lpstr>First Person Narrative Odd Thomas by Dean Koontz</vt:lpstr>
      <vt:lpstr>First Person Internal Dialogue Hissy Fit by Mary Kay Andrews</vt:lpstr>
      <vt:lpstr>Third person Internal Dialogue Naked in Death by J.D. Robb</vt:lpstr>
      <vt:lpstr>Omnicient Wicked: The life and Times of the Wicked Witch of the west by Gregory Maguire</vt:lpstr>
      <vt:lpstr>First person Silent in the grave by Deanna Raybourn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a Look at These Openings…</dc:title>
  <dc:creator>Robin L Perini</dc:creator>
  <cp:lastModifiedBy>Robin L Perini</cp:lastModifiedBy>
  <cp:revision>9</cp:revision>
  <dcterms:created xsi:type="dcterms:W3CDTF">2010-07-28T23:33:24Z</dcterms:created>
  <dcterms:modified xsi:type="dcterms:W3CDTF">2010-07-29T01:36:21Z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TC300052501033</vt:lpwstr>
  </property>
</Properties>
</file>