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8" r:id="rId3"/>
    <p:sldId id="259" r:id="rId4"/>
    <p:sldId id="260" r:id="rId5"/>
    <p:sldId id="261" r:id="rId6"/>
    <p:sldId id="262" r:id="rId7"/>
    <p:sldId id="263" r:id="rId8"/>
    <p:sldId id="257" r:id="rId9"/>
    <p:sldId id="264" r:id="rId10"/>
    <p:sldId id="266" r:id="rId11"/>
    <p:sldId id="267" r:id="rId12"/>
    <p:sldId id="281" r:id="rId13"/>
    <p:sldId id="269" r:id="rId14"/>
    <p:sldId id="280" r:id="rId15"/>
    <p:sldId id="268" r:id="rId16"/>
    <p:sldId id="270" r:id="rId17"/>
    <p:sldId id="271" r:id="rId18"/>
    <p:sldId id="272" r:id="rId19"/>
    <p:sldId id="274" r:id="rId20"/>
    <p:sldId id="273" r:id="rId21"/>
    <p:sldId id="275" r:id="rId22"/>
    <p:sldId id="276" r:id="rId23"/>
    <p:sldId id="277" r:id="rId24"/>
    <p:sldId id="278" r:id="rId25"/>
    <p:sldId id="279" r:id="rId26"/>
    <p:sldId id="28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0000"/>
    <a:srgbClr val="7777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9231" autoAdjust="0"/>
    <p:restoredTop sz="94730" autoAdjust="0"/>
  </p:normalViewPr>
  <p:slideViewPr>
    <p:cSldViewPr>
      <p:cViewPr varScale="1">
        <p:scale>
          <a:sx n="81" d="100"/>
          <a:sy n="81" d="100"/>
        </p:scale>
        <p:origin x="-104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E6DB22-6CC1-41E4-8668-9F48B7EF25CC}" type="datetimeFigureOut">
              <a:rPr lang="en-US" smtClean="0"/>
              <a:pPr/>
              <a:t>7/29/2010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1DB2E6-315D-4A24-8112-8007060123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0F54B0-8716-4BFF-957D-2A4C6776F469}" type="datetimeFigureOut">
              <a:rPr lang="en-US" smtClean="0"/>
              <a:pPr/>
              <a:t>7/29/2010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57B4DD-39B9-4949-A03F-C7812F73D12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57B4DD-39B9-4949-A03F-C7812F73D12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533400"/>
            <a:ext cx="8763000" cy="533400"/>
          </a:xfrm>
        </p:spPr>
        <p:txBody>
          <a:bodyPr anchor="t"/>
          <a:lstStyle>
            <a:lvl1pPr algn="ctr">
              <a:defRPr>
                <a:solidFill>
                  <a:schemeClr val="bg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228600" y="1219200"/>
            <a:ext cx="8763000" cy="381000"/>
          </a:xfrm>
        </p:spPr>
        <p:txBody>
          <a:bodyPr anchor="ctr"/>
          <a:lstStyle>
            <a:lvl1pPr marL="0" indent="0" algn="ctr">
              <a:buFontTx/>
              <a:buNone/>
              <a:defRPr sz="2400">
                <a:solidFill>
                  <a:schemeClr val="bg1"/>
                </a:solidFill>
              </a:defRPr>
            </a:lvl1pPr>
          </a:lstStyle>
          <a:p>
            <a:r>
              <a:rPr lang="en-US" smtClean="0"/>
              <a:t>Click to edit Master subtitle style</a:t>
            </a:r>
            <a:endParaRPr lang="en-US"/>
          </a:p>
        </p:txBody>
      </p:sp>
      <p:sp>
        <p:nvSpPr>
          <p:cNvPr id="3109" name="Rectangle 37"/>
          <p:cNvSpPr>
            <a:spLocks noGrp="1" noChangeArrowheads="1"/>
          </p:cNvSpPr>
          <p:nvPr>
            <p:ph type="dt" sz="half" idx="2"/>
          </p:nvPr>
        </p:nvSpPr>
        <p:spPr/>
        <p:txBody>
          <a:bodyPr/>
          <a:lstStyle>
            <a:lvl1pPr>
              <a:defRPr>
                <a:solidFill>
                  <a:schemeClr val="bg1"/>
                </a:solidFill>
              </a:defRPr>
            </a:lvl1pPr>
          </a:lstStyle>
          <a:p>
            <a:endParaRPr lang="en-US"/>
          </a:p>
        </p:txBody>
      </p:sp>
      <p:sp>
        <p:nvSpPr>
          <p:cNvPr id="3110" name="Rectangle 38"/>
          <p:cNvSpPr>
            <a:spLocks noGrp="1" noChangeArrowheads="1"/>
          </p:cNvSpPr>
          <p:nvPr>
            <p:ph type="ftr" sz="quarter" idx="3"/>
          </p:nvPr>
        </p:nvSpPr>
        <p:spPr/>
        <p:txBody>
          <a:bodyPr/>
          <a:lstStyle>
            <a:lvl1pPr>
              <a:defRPr>
                <a:solidFill>
                  <a:schemeClr val="bg1"/>
                </a:solidFill>
              </a:defRPr>
            </a:lvl1pPr>
          </a:lstStyle>
          <a:p>
            <a:endParaRPr lang="en-US"/>
          </a:p>
        </p:txBody>
      </p:sp>
      <p:sp>
        <p:nvSpPr>
          <p:cNvPr id="3111" name="Rectangle 39"/>
          <p:cNvSpPr>
            <a:spLocks noGrp="1" noChangeArrowheads="1"/>
          </p:cNvSpPr>
          <p:nvPr>
            <p:ph type="sldNum" sz="quarter" idx="4"/>
          </p:nvPr>
        </p:nvSpPr>
        <p:spPr/>
        <p:txBody>
          <a:bodyPr/>
          <a:lstStyle>
            <a:lvl1pPr>
              <a:defRPr>
                <a:solidFill>
                  <a:schemeClr val="bg1"/>
                </a:solidFill>
              </a:defRPr>
            </a:lvl1pPr>
          </a:lstStyle>
          <a:p>
            <a:fld id="{8830E6C4-4D80-47F4-B268-4E320514E0C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F01762-6E9E-45A7-8E2E-ACBC02A7CE3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81000"/>
            <a:ext cx="21907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81000"/>
            <a:ext cx="64198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5E1880-62A4-4312-B1DE-5A248CC7FE4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8AF3C2-D0FC-4964-AC88-CCEA1B5DC6B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3E5E80-0D84-4548-9138-2751F7B2595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5240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5240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11ECB6-4502-4763-936A-7A5146A4D8B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144224C-B00C-4653-8E63-2A95BC3D76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C03909C-1A7C-4FE4-84A7-AC44E53C389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DB31002-FF42-4FE5-86B7-0D7CC589377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E64D19-C573-4FDF-9776-CCB3EB99B42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DAE2CC-945F-4B74-AEF7-C230C4BC204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81000"/>
            <a:ext cx="8763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524000"/>
            <a:ext cx="80772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1" name="Rectangle 17"/>
          <p:cNvSpPr>
            <a:spLocks noGrp="1" noChangeArrowheads="1"/>
          </p:cNvSpPr>
          <p:nvPr>
            <p:ph type="dt" sz="half" idx="2"/>
          </p:nvPr>
        </p:nvSpPr>
        <p:spPr bwMode="auto">
          <a:xfrm>
            <a:off x="914400" y="6400800"/>
            <a:ext cx="19812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endParaRPr lang="en-US"/>
          </a:p>
        </p:txBody>
      </p:sp>
      <p:sp>
        <p:nvSpPr>
          <p:cNvPr id="1042" name="Rectangle 18"/>
          <p:cNvSpPr>
            <a:spLocks noGrp="1" noChangeArrowheads="1"/>
          </p:cNvSpPr>
          <p:nvPr>
            <p:ph type="ftr" sz="quarter" idx="3"/>
          </p:nvPr>
        </p:nvSpPr>
        <p:spPr bwMode="auto">
          <a:xfrm>
            <a:off x="3403600" y="6400800"/>
            <a:ext cx="26733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lvl1pPr>
          </a:lstStyle>
          <a:p>
            <a:endParaRPr lang="en-US"/>
          </a:p>
        </p:txBody>
      </p:sp>
      <p:sp>
        <p:nvSpPr>
          <p:cNvPr id="1043" name="Rectangle 19"/>
          <p:cNvSpPr>
            <a:spLocks noGrp="1" noChangeArrowheads="1"/>
          </p:cNvSpPr>
          <p:nvPr>
            <p:ph type="sldNum" sz="quarter" idx="4"/>
          </p:nvPr>
        </p:nvSpPr>
        <p:spPr bwMode="auto">
          <a:xfrm>
            <a:off x="6586538" y="6400800"/>
            <a:ext cx="2405062"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fld id="{FECB3FA8-FE97-4EC0-921C-DB83ECE484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wanational.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robinperini.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robinperini.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INSIDE SCOOP</a:t>
            </a:r>
            <a:r>
              <a:rPr lang="en-US" dirty="0" smtClean="0"/>
              <a:t/>
            </a:r>
            <a:br>
              <a:rPr lang="en-US" dirty="0" smtClean="0"/>
            </a:br>
            <a:endParaRPr lang="en-US" dirty="0"/>
          </a:p>
        </p:txBody>
      </p:sp>
      <p:sp>
        <p:nvSpPr>
          <p:cNvPr id="7" name="Subtitle 6"/>
          <p:cNvSpPr>
            <a:spLocks noGrp="1"/>
          </p:cNvSpPr>
          <p:nvPr>
            <p:ph type="subTitle" idx="1"/>
          </p:nvPr>
        </p:nvSpPr>
        <p:spPr/>
        <p:txBody>
          <a:bodyPr/>
          <a:lstStyle/>
          <a:p>
            <a:r>
              <a:rPr lang="en-US" dirty="0" smtClean="0"/>
              <a:t/>
            </a:r>
            <a:br>
              <a:rPr lang="en-US" dirty="0" smtClean="0"/>
            </a:br>
            <a:r>
              <a:rPr lang="en-US" b="1" dirty="0" smtClean="0"/>
              <a:t>Analyze Openings as an Agent, Bookseller, and Reader then Problem Solve as a Writer</a:t>
            </a:r>
            <a:endParaRPr lang="en-US" dirty="0"/>
          </a:p>
        </p:txBody>
      </p:sp>
      <p:sp>
        <p:nvSpPr>
          <p:cNvPr id="8" name="TextBox 7"/>
          <p:cNvSpPr txBox="1"/>
          <p:nvPr/>
        </p:nvSpPr>
        <p:spPr>
          <a:xfrm>
            <a:off x="6934200" y="4999672"/>
            <a:ext cx="2209800" cy="1477328"/>
          </a:xfrm>
          <a:prstGeom prst="rect">
            <a:avLst/>
          </a:prstGeom>
          <a:noFill/>
        </p:spPr>
        <p:txBody>
          <a:bodyPr wrap="square" rtlCol="0">
            <a:spAutoFit/>
          </a:bodyPr>
          <a:lstStyle/>
          <a:p>
            <a:r>
              <a:rPr lang="en-US" dirty="0" smtClean="0">
                <a:solidFill>
                  <a:schemeClr val="bg1"/>
                </a:solidFill>
              </a:rPr>
              <a:t>Claire Cavanaugh and </a:t>
            </a:r>
          </a:p>
          <a:p>
            <a:r>
              <a:rPr lang="en-US" dirty="0" smtClean="0">
                <a:solidFill>
                  <a:schemeClr val="bg1"/>
                </a:solidFill>
              </a:rPr>
              <a:t>Robin Perini</a:t>
            </a:r>
          </a:p>
          <a:p>
            <a:endParaRPr lang="en-US" dirty="0" smtClean="0">
              <a:solidFill>
                <a:schemeClr val="bg1"/>
              </a:solidFill>
            </a:endParaRPr>
          </a:p>
          <a:p>
            <a:r>
              <a:rPr lang="en-US" dirty="0" smtClean="0">
                <a:solidFill>
                  <a:schemeClr val="bg1"/>
                </a:solidFill>
              </a:rPr>
              <a:t>July  30, 2010</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to a Great Opening</a:t>
            </a:r>
            <a:endParaRPr lang="en-US" dirty="0"/>
          </a:p>
        </p:txBody>
      </p:sp>
      <p:sp>
        <p:nvSpPr>
          <p:cNvPr id="3" name="Content Placeholder 2"/>
          <p:cNvSpPr>
            <a:spLocks noGrp="1"/>
          </p:cNvSpPr>
          <p:nvPr>
            <p:ph idx="1"/>
          </p:nvPr>
        </p:nvSpPr>
        <p:spPr/>
        <p:txBody>
          <a:bodyPr/>
          <a:lstStyle/>
          <a:p>
            <a:pPr>
              <a:spcBef>
                <a:spcPts val="0"/>
              </a:spcBef>
            </a:pPr>
            <a:r>
              <a:rPr lang="en-US" sz="2800" b="1" dirty="0" smtClean="0"/>
              <a:t>Characters</a:t>
            </a:r>
          </a:p>
          <a:p>
            <a:pPr lvl="1">
              <a:spcBef>
                <a:spcPts val="0"/>
              </a:spcBef>
            </a:pPr>
            <a:r>
              <a:rPr lang="en-US" sz="2400" b="1" dirty="0" smtClean="0"/>
              <a:t>Readers must fall in love with OR want to be your character.</a:t>
            </a:r>
          </a:p>
          <a:p>
            <a:pPr lvl="2">
              <a:spcBef>
                <a:spcPts val="0"/>
              </a:spcBef>
            </a:pPr>
            <a:r>
              <a:rPr lang="en-US" sz="2000" b="1" dirty="0" smtClean="0"/>
              <a:t>Emotional bonding with the first character they meet (Imprinting)</a:t>
            </a:r>
          </a:p>
          <a:p>
            <a:pPr lvl="3">
              <a:spcBef>
                <a:spcPts val="0"/>
              </a:spcBef>
            </a:pPr>
            <a:r>
              <a:rPr lang="en-US" sz="1800" b="1" dirty="0" smtClean="0"/>
              <a:t>How to handle imprinting if the first character introduced is not the hero or heroine.</a:t>
            </a:r>
          </a:p>
          <a:p>
            <a:pPr lvl="1">
              <a:spcBef>
                <a:spcPts val="0"/>
              </a:spcBef>
            </a:pPr>
            <a:r>
              <a:rPr lang="en-US" sz="2400" b="1" dirty="0" smtClean="0"/>
              <a:t>Let the reader know who to root for/against immediately</a:t>
            </a:r>
          </a:p>
          <a:p>
            <a:pPr lvl="1">
              <a:spcBef>
                <a:spcPts val="0"/>
              </a:spcBef>
            </a:pPr>
            <a:r>
              <a:rPr lang="en-US" sz="2400" b="1" dirty="0" smtClean="0"/>
              <a:t>Who, what, where, when and how must be introduced immediately</a:t>
            </a:r>
          </a:p>
          <a:p>
            <a:pPr lvl="1">
              <a:spcBef>
                <a:spcPts val="0"/>
              </a:spcBef>
            </a:pPr>
            <a:r>
              <a:rPr lang="en-US" sz="2400" b="1" dirty="0" smtClean="0"/>
              <a:t>Character goal must be introduced immediately</a:t>
            </a:r>
          </a:p>
          <a:p>
            <a:pPr>
              <a:spcBef>
                <a:spcPts val="0"/>
              </a:spcBef>
            </a:pPr>
            <a:r>
              <a:rPr lang="en-US" sz="2800" b="1" dirty="0" smtClean="0"/>
              <a:t>If your characters don't care, why should we?</a:t>
            </a:r>
          </a:p>
          <a:p>
            <a:pPr>
              <a:spcBef>
                <a:spcPts val="0"/>
              </a:spcBef>
            </a:pP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Autofit/>
          </a:bodyPr>
          <a:lstStyle/>
          <a:p>
            <a:r>
              <a:rPr lang="en-US" dirty="0" smtClean="0"/>
              <a:t>Dialogue Only</a:t>
            </a:r>
            <a:br>
              <a:rPr lang="en-US" dirty="0" smtClean="0"/>
            </a:br>
            <a:r>
              <a:rPr lang="en-US" sz="3200" dirty="0" smtClean="0"/>
              <a:t>Ender’s Game by Orson Scott Card</a:t>
            </a:r>
            <a:endParaRPr lang="en-US" dirty="0"/>
          </a:p>
        </p:txBody>
      </p:sp>
      <p:sp>
        <p:nvSpPr>
          <p:cNvPr id="3" name="Content Placeholder 2"/>
          <p:cNvSpPr>
            <a:spLocks noGrp="1"/>
          </p:cNvSpPr>
          <p:nvPr>
            <p:ph idx="1"/>
          </p:nvPr>
        </p:nvSpPr>
        <p:spPr>
          <a:xfrm>
            <a:off x="762000" y="1600200"/>
            <a:ext cx="8382000" cy="5334000"/>
          </a:xfrm>
        </p:spPr>
        <p:txBody>
          <a:bodyPr>
            <a:noAutofit/>
          </a:bodyPr>
          <a:lstStyle/>
          <a:p>
            <a:pPr marL="0" indent="339725">
              <a:spcBef>
                <a:spcPts val="0"/>
              </a:spcBef>
              <a:buNone/>
            </a:pPr>
            <a:r>
              <a:rPr lang="en-US" sz="2000" b="1" dirty="0" smtClean="0"/>
              <a:t>"I've watched through his eyes, I've listened </a:t>
            </a:r>
            <a:br>
              <a:rPr lang="en-US" sz="2000" b="1" dirty="0" smtClean="0"/>
            </a:br>
            <a:r>
              <a:rPr lang="en-US" sz="2000" b="1" dirty="0" smtClean="0"/>
              <a:t>through his ears, and I tell you he's the one.  Or at </a:t>
            </a:r>
            <a:br>
              <a:rPr lang="en-US" sz="2000" b="1" dirty="0" smtClean="0"/>
            </a:br>
            <a:r>
              <a:rPr lang="en-US" sz="2000" b="1" dirty="0" smtClean="0"/>
              <a:t>least as close as we're going to get."</a:t>
            </a:r>
          </a:p>
          <a:p>
            <a:pPr marL="0" indent="339725">
              <a:spcBef>
                <a:spcPts val="0"/>
              </a:spcBef>
              <a:buNone/>
            </a:pPr>
            <a:r>
              <a:rPr lang="en-US" sz="2000" b="1" dirty="0" smtClean="0"/>
              <a:t>"That's what you said about the brother."</a:t>
            </a:r>
          </a:p>
          <a:p>
            <a:pPr marL="0" indent="339725">
              <a:spcBef>
                <a:spcPts val="0"/>
              </a:spcBef>
              <a:buNone/>
            </a:pPr>
            <a:r>
              <a:rPr lang="en-US" sz="2000" b="1" dirty="0" smtClean="0"/>
              <a:t>"The brother tested out impossible.  For other </a:t>
            </a:r>
            <a:br>
              <a:rPr lang="en-US" sz="2000" b="1" dirty="0" smtClean="0"/>
            </a:br>
            <a:r>
              <a:rPr lang="en-US" sz="2000" b="1" dirty="0" smtClean="0"/>
              <a:t>reasons.  Nothing to do with his ability."</a:t>
            </a:r>
          </a:p>
          <a:p>
            <a:pPr marL="0" indent="339725">
              <a:spcBef>
                <a:spcPts val="0"/>
              </a:spcBef>
              <a:buNone/>
            </a:pPr>
            <a:r>
              <a:rPr lang="en-US" sz="2000" b="1" dirty="0" smtClean="0"/>
              <a:t>"Same with the sister.  And there are doubts about him.  He's too malleable.  Too willing to submerge himself in someone else's will."</a:t>
            </a:r>
          </a:p>
          <a:p>
            <a:pPr marL="0" indent="339725">
              <a:spcBef>
                <a:spcPts val="0"/>
              </a:spcBef>
              <a:buNone/>
            </a:pPr>
            <a:r>
              <a:rPr lang="en-US" sz="2000" b="1" dirty="0" smtClean="0"/>
              <a:t>"Not if the other person is his enemy."</a:t>
            </a:r>
          </a:p>
          <a:p>
            <a:pPr marL="0" indent="339725">
              <a:spcBef>
                <a:spcPts val="0"/>
              </a:spcBef>
              <a:buNone/>
            </a:pPr>
            <a:r>
              <a:rPr lang="en-US" sz="2000" b="1" dirty="0" smtClean="0"/>
              <a:t>"So what do we do?  Surround him with enemies all the time?"</a:t>
            </a:r>
          </a:p>
          <a:p>
            <a:pPr marL="0" indent="339725">
              <a:spcBef>
                <a:spcPts val="0"/>
              </a:spcBef>
              <a:buNone/>
            </a:pPr>
            <a:r>
              <a:rPr lang="en-US" sz="2000" b="1" dirty="0" smtClean="0"/>
              <a:t>"If we have to."</a:t>
            </a:r>
          </a:p>
          <a:p>
            <a:pPr marL="0" indent="339725">
              <a:spcBef>
                <a:spcPts val="0"/>
              </a:spcBef>
              <a:buNone/>
            </a:pPr>
            <a:r>
              <a:rPr lang="en-US" sz="2000" b="1" dirty="0" smtClean="0"/>
              <a:t>"I thought you said you liked the kid."</a:t>
            </a:r>
          </a:p>
          <a:p>
            <a:pPr marL="0" indent="339725">
              <a:spcBef>
                <a:spcPts val="0"/>
              </a:spcBef>
              <a:buNone/>
            </a:pPr>
            <a:r>
              <a:rPr lang="en-US" sz="2000" b="1" dirty="0" smtClean="0"/>
              <a:t>"If the buggers get him, they'll make me look like his favorite uncle."</a:t>
            </a:r>
          </a:p>
          <a:p>
            <a:pPr marL="0" indent="339725">
              <a:spcBef>
                <a:spcPts val="0"/>
              </a:spcBef>
              <a:buNone/>
            </a:pPr>
            <a:r>
              <a:rPr lang="en-US" sz="2000" b="1" dirty="0" smtClean="0"/>
              <a:t>"All right.  We're saving the world, after all.  Take him."</a:t>
            </a:r>
          </a:p>
        </p:txBody>
      </p:sp>
      <p:pic>
        <p:nvPicPr>
          <p:cNvPr id="4" name="Picture 3" descr="endersgame.jpg"/>
          <p:cNvPicPr>
            <a:picLocks noChangeAspect="1"/>
          </p:cNvPicPr>
          <p:nvPr/>
        </p:nvPicPr>
        <p:blipFill>
          <a:blip r:embed="rId3" cstate="print"/>
          <a:stretch>
            <a:fillRect/>
          </a:stretch>
        </p:blipFill>
        <p:spPr>
          <a:xfrm>
            <a:off x="7086600" y="152400"/>
            <a:ext cx="1905000" cy="312295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3657600" y="4352827"/>
            <a:ext cx="51816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43000" y="4953000"/>
            <a:ext cx="46482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38400" y="5867400"/>
            <a:ext cx="3962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400800" y="5867400"/>
            <a:ext cx="14478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81200" y="5334000"/>
            <a:ext cx="2057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086600" y="152400"/>
            <a:ext cx="1905000" cy="304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Set your tone</a:t>
            </a:r>
          </a:p>
          <a:p>
            <a:pPr marL="169863" indent="-169863">
              <a:spcAft>
                <a:spcPts val="1200"/>
              </a:spcAft>
              <a:buFont typeface="Arial" pitchFamily="34" charset="0"/>
              <a:buChar char="•"/>
            </a:pPr>
            <a:r>
              <a:rPr lang="en-US" sz="2000" b="1" dirty="0" smtClean="0"/>
              <a:t>Intensity</a:t>
            </a:r>
          </a:p>
          <a:p>
            <a:pPr marL="169863" indent="-169863">
              <a:spcAft>
                <a:spcPts val="1200"/>
              </a:spcAft>
              <a:buFont typeface="Arial" pitchFamily="34" charset="0"/>
              <a:buChar char="•"/>
            </a:pPr>
            <a:r>
              <a:rPr lang="en-US" sz="2000" b="1" dirty="0" smtClean="0"/>
              <a:t>Create a question</a:t>
            </a:r>
          </a:p>
          <a:p>
            <a:pPr marL="169863" indent="-169863">
              <a:spcAft>
                <a:spcPts val="1200"/>
              </a:spcAft>
              <a:buFont typeface="Arial" pitchFamily="34" charset="0"/>
              <a:buChar char="•"/>
            </a:pPr>
            <a:r>
              <a:rPr lang="en-US" sz="2000" b="1" dirty="0" smtClean="0"/>
              <a:t>Compelling Situation</a:t>
            </a:r>
          </a:p>
          <a:p>
            <a:pPr marL="169863" indent="-169863">
              <a:spcAft>
                <a:spcPts val="1200"/>
              </a:spcAft>
              <a:buFont typeface="Arial" pitchFamily="34" charset="0"/>
              <a:buChar char="•"/>
            </a:pPr>
            <a:r>
              <a:rPr lang="en-US" sz="2000" b="1" dirty="0" smtClean="0"/>
              <a:t>Concise</a:t>
            </a:r>
            <a:endParaRPr lang="en-US" sz="2000" b="1" dirty="0"/>
          </a:p>
        </p:txBody>
      </p:sp>
      <p:sp>
        <p:nvSpPr>
          <p:cNvPr id="11" name="Rectangle 10"/>
          <p:cNvSpPr/>
          <p:nvPr/>
        </p:nvSpPr>
        <p:spPr>
          <a:xfrm>
            <a:off x="7086600" y="152400"/>
            <a:ext cx="1905000" cy="304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Theme</a:t>
            </a:r>
          </a:p>
          <a:p>
            <a:pPr marL="169863" indent="-169863">
              <a:spcAft>
                <a:spcPts val="1200"/>
              </a:spcAft>
              <a:buFont typeface="Arial" pitchFamily="34" charset="0"/>
              <a:buChar char="•"/>
            </a:pPr>
            <a:r>
              <a:rPr lang="en-US" sz="2000" b="1" dirty="0" smtClean="0"/>
              <a:t>Root for Character</a:t>
            </a:r>
            <a:endParaRPr lang="en-US" sz="2000" b="1" dirty="0"/>
          </a:p>
        </p:txBody>
      </p:sp>
      <p:sp>
        <p:nvSpPr>
          <p:cNvPr id="12" name="Rectangle 11"/>
          <p:cNvSpPr/>
          <p:nvPr/>
        </p:nvSpPr>
        <p:spPr>
          <a:xfrm>
            <a:off x="7086600" y="152400"/>
            <a:ext cx="1905000" cy="304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Emotional Bonding</a:t>
            </a:r>
            <a:endParaRPr lang="en-US" sz="2000" b="1" dirty="0"/>
          </a:p>
        </p:txBody>
      </p:sp>
      <p:sp>
        <p:nvSpPr>
          <p:cNvPr id="13" name="Rectangle 12"/>
          <p:cNvSpPr/>
          <p:nvPr/>
        </p:nvSpPr>
        <p:spPr>
          <a:xfrm>
            <a:off x="7086600" y="152400"/>
            <a:ext cx="1905000" cy="304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Motivate</a:t>
            </a:r>
            <a:endParaRPr lang="en-US" sz="2000" b="1" dirty="0"/>
          </a:p>
        </p:txBody>
      </p:sp>
      <p:sp>
        <p:nvSpPr>
          <p:cNvPr id="14" name="Rectangle 13"/>
          <p:cNvSpPr/>
          <p:nvPr/>
        </p:nvSpPr>
        <p:spPr>
          <a:xfrm>
            <a:off x="5147034" y="4953000"/>
            <a:ext cx="644165" cy="3810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Rectangle 14"/>
          <p:cNvSpPr/>
          <p:nvPr/>
        </p:nvSpPr>
        <p:spPr>
          <a:xfrm>
            <a:off x="7086600" y="152400"/>
            <a:ext cx="1905000" cy="304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Goal</a:t>
            </a:r>
            <a:endParaRPr lang="en-US" sz="2000" b="1" dirty="0"/>
          </a:p>
        </p:txBody>
      </p:sp>
      <p:sp>
        <p:nvSpPr>
          <p:cNvPr id="16" name="Rectangle 15"/>
          <p:cNvSpPr/>
          <p:nvPr/>
        </p:nvSpPr>
        <p:spPr>
          <a:xfrm>
            <a:off x="7086600" y="152400"/>
            <a:ext cx="1905000" cy="3048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Who</a:t>
            </a:r>
          </a:p>
          <a:p>
            <a:pPr marL="169863" indent="-169863">
              <a:spcAft>
                <a:spcPts val="1200"/>
              </a:spcAft>
              <a:buFont typeface="Arial" pitchFamily="34" charset="0"/>
              <a:buChar char="•"/>
            </a:pPr>
            <a:r>
              <a:rPr lang="en-US" sz="2000" b="1" dirty="0" smtClean="0"/>
              <a:t>What</a:t>
            </a:r>
          </a:p>
          <a:p>
            <a:pPr marL="169863" indent="-169863">
              <a:spcAft>
                <a:spcPts val="1200"/>
              </a:spcAft>
              <a:buFont typeface="Arial" pitchFamily="34" charset="0"/>
              <a:buChar char="•"/>
            </a:pPr>
            <a:r>
              <a:rPr lang="en-US" sz="2000" b="1" dirty="0" smtClean="0"/>
              <a:t>Where</a:t>
            </a:r>
          </a:p>
          <a:p>
            <a:pPr marL="169863" indent="-169863">
              <a:spcAft>
                <a:spcPts val="1200"/>
              </a:spcAft>
              <a:buFont typeface="Arial" pitchFamily="34" charset="0"/>
              <a:buChar char="•"/>
            </a:pPr>
            <a:r>
              <a:rPr lang="en-US" sz="2000" b="1" dirty="0" smtClean="0"/>
              <a:t>When</a:t>
            </a:r>
          </a:p>
          <a:p>
            <a:pPr marL="169863" indent="-169863">
              <a:spcAft>
                <a:spcPts val="1200"/>
              </a:spcAft>
              <a:buFont typeface="Arial" pitchFamily="34" charset="0"/>
              <a:buChar char="•"/>
            </a:pPr>
            <a:r>
              <a:rPr lang="en-US" sz="2000" b="1" dirty="0" smtClean="0"/>
              <a:t>How</a:t>
            </a:r>
            <a:endParaRPr lang="en-US" sz="2000" b="1" dirty="0"/>
          </a:p>
        </p:txBody>
      </p:sp>
      <p:sp>
        <p:nvSpPr>
          <p:cNvPr id="17" name="Rectangle 16"/>
          <p:cNvSpPr/>
          <p:nvPr/>
        </p:nvSpPr>
        <p:spPr>
          <a:xfrm>
            <a:off x="3200400" y="5867400"/>
            <a:ext cx="2057400" cy="3810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Rectangle 17"/>
          <p:cNvSpPr/>
          <p:nvPr/>
        </p:nvSpPr>
        <p:spPr>
          <a:xfrm>
            <a:off x="6477000" y="5867400"/>
            <a:ext cx="1447800" cy="3810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xit" presetSubtype="0" fill="hold" grpId="2"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xit" presetSubtype="0" fill="hold" grpId="2" nodeType="withEffect">
                                  <p:stCondLst>
                                    <p:cond delay="0"/>
                                  </p:stCondLst>
                                  <p:childTnLst>
                                    <p:set>
                                      <p:cBhvr>
                                        <p:cTn id="30" dur="1" fill="hold">
                                          <p:stCondLst>
                                            <p:cond delay="0"/>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2" animBg="1"/>
      <p:bldP spid="6" grpId="0" animBg="1"/>
      <p:bldP spid="6" grpId="2" animBg="1"/>
      <p:bldP spid="7" grpId="0" animBg="1"/>
      <p:bldP spid="7" grpId="1" animBg="1"/>
      <p:bldP spid="8" grpId="0" animBg="1"/>
      <p:bldP spid="8" grpId="1" animBg="1"/>
      <p:bldP spid="9" grpId="0" animBg="1"/>
      <p:bldP spid="9" grpId="1"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fontScale="90000"/>
          </a:bodyPr>
          <a:lstStyle/>
          <a:p>
            <a:r>
              <a:rPr lang="en-US" dirty="0" smtClean="0"/>
              <a:t>Third person Internal Dialogue</a:t>
            </a:r>
            <a:br>
              <a:rPr lang="en-US" dirty="0" smtClean="0"/>
            </a:br>
            <a:r>
              <a:rPr lang="en-US" sz="3100" dirty="0" smtClean="0"/>
              <a:t>Naked in Death by J.D. Robb</a:t>
            </a:r>
            <a:endParaRPr lang="en-US" dirty="0"/>
          </a:p>
        </p:txBody>
      </p:sp>
      <p:sp>
        <p:nvSpPr>
          <p:cNvPr id="3" name="Content Placeholder 2"/>
          <p:cNvSpPr>
            <a:spLocks noGrp="1"/>
          </p:cNvSpPr>
          <p:nvPr>
            <p:ph idx="1"/>
          </p:nvPr>
        </p:nvSpPr>
        <p:spPr>
          <a:xfrm>
            <a:off x="838200" y="1478280"/>
            <a:ext cx="6248400" cy="5151120"/>
          </a:xfrm>
        </p:spPr>
        <p:txBody>
          <a:bodyPr>
            <a:normAutofit fontScale="62500" lnSpcReduction="20000"/>
          </a:bodyPr>
          <a:lstStyle/>
          <a:p>
            <a:pPr marL="0" indent="339725">
              <a:lnSpc>
                <a:spcPct val="120000"/>
              </a:lnSpc>
              <a:spcBef>
                <a:spcPts val="0"/>
              </a:spcBef>
              <a:buNone/>
            </a:pPr>
            <a:r>
              <a:rPr lang="en-US" b="1" dirty="0" smtClean="0"/>
              <a:t>She woke in the dark.  Through the slats on the window shades, the first murky hint of dawn slipped, slanting shadowy bars over the bed.  It was like waking in a cell.</a:t>
            </a:r>
          </a:p>
          <a:p>
            <a:pPr marL="0" indent="339725">
              <a:lnSpc>
                <a:spcPct val="120000"/>
              </a:lnSpc>
              <a:spcBef>
                <a:spcPts val="0"/>
              </a:spcBef>
              <a:buNone/>
            </a:pPr>
            <a:r>
              <a:rPr lang="en-US" b="1" dirty="0" smtClean="0"/>
              <a:t>For a moment, she simply lay there, shuddering, imprisoned, while the dream faded.  After ten years on the force, Eve still had dreams.</a:t>
            </a:r>
          </a:p>
          <a:p>
            <a:pPr marL="0" indent="339725">
              <a:lnSpc>
                <a:spcPct val="120000"/>
              </a:lnSpc>
              <a:spcBef>
                <a:spcPts val="0"/>
              </a:spcBef>
              <a:buNone/>
            </a:pPr>
            <a:r>
              <a:rPr lang="en-US" b="1" dirty="0" smtClean="0"/>
              <a:t>Six hours before, she'd killed a man, had watched death creep into his eyes.  It wasn't the first time she'd exercised maximum force, or dreamed.  She'd learned to accept the action and the consequences.</a:t>
            </a:r>
          </a:p>
          <a:p>
            <a:pPr marL="0" indent="339725">
              <a:lnSpc>
                <a:spcPct val="120000"/>
              </a:lnSpc>
              <a:spcBef>
                <a:spcPts val="0"/>
              </a:spcBef>
              <a:buNone/>
            </a:pPr>
            <a:r>
              <a:rPr lang="en-US" b="1" dirty="0" smtClean="0"/>
              <a:t>But it was the child that haunted her.  The child she hadn't been in time to save.  The child whose screams had echoed in the dreams with her own.</a:t>
            </a:r>
          </a:p>
          <a:p>
            <a:pPr marL="0" indent="339725">
              <a:lnSpc>
                <a:spcPct val="120000"/>
              </a:lnSpc>
              <a:spcBef>
                <a:spcPts val="0"/>
              </a:spcBef>
              <a:buNone/>
            </a:pPr>
            <a:endParaRPr lang="en-US" b="1" dirty="0"/>
          </a:p>
        </p:txBody>
      </p:sp>
      <p:pic>
        <p:nvPicPr>
          <p:cNvPr id="4" name="Picture 3" descr="NakedInDeath.jpg"/>
          <p:cNvPicPr>
            <a:picLocks noChangeAspect="1"/>
          </p:cNvPicPr>
          <p:nvPr/>
        </p:nvPicPr>
        <p:blipFill>
          <a:blip r:embed="rId3" cstate="print"/>
          <a:stretch>
            <a:fillRect/>
          </a:stretch>
        </p:blipFill>
        <p:spPr>
          <a:xfrm>
            <a:off x="7086600" y="228600"/>
            <a:ext cx="1823629" cy="298606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867264" y="5791200"/>
            <a:ext cx="6143135"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086600" y="0"/>
            <a:ext cx="2057400" cy="3200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Genre type</a:t>
            </a:r>
          </a:p>
          <a:p>
            <a:pPr marL="169863" indent="-169863">
              <a:spcAft>
                <a:spcPts val="1200"/>
              </a:spcAft>
              <a:buFont typeface="Arial" pitchFamily="34" charset="0"/>
              <a:buChar char="•"/>
            </a:pPr>
            <a:r>
              <a:rPr lang="en-US" sz="2000" b="1" dirty="0" smtClean="0"/>
              <a:t>Tone/Imagery</a:t>
            </a:r>
            <a:endParaRPr lang="en-US" sz="2000" b="1" dirty="0" smtClean="0"/>
          </a:p>
          <a:p>
            <a:pPr marL="169863" indent="-169863">
              <a:spcAft>
                <a:spcPts val="1200"/>
              </a:spcAft>
              <a:buFont typeface="Arial" pitchFamily="34" charset="0"/>
              <a:buChar char="•"/>
            </a:pPr>
            <a:r>
              <a:rPr lang="en-US" sz="2000" b="1" dirty="0" err="1" smtClean="0"/>
              <a:t>Backstory</a:t>
            </a:r>
            <a:r>
              <a:rPr lang="en-US" sz="2000" b="1" dirty="0" smtClean="0"/>
              <a:t> – Emotional component</a:t>
            </a:r>
          </a:p>
          <a:p>
            <a:pPr marL="169863" indent="-169863">
              <a:spcAft>
                <a:spcPts val="1200"/>
              </a:spcAft>
              <a:buFont typeface="Arial" pitchFamily="34" charset="0"/>
              <a:buChar char="•"/>
            </a:pPr>
            <a:r>
              <a:rPr lang="en-US" sz="2000" b="1" dirty="0" smtClean="0"/>
              <a:t>Internal Conflict</a:t>
            </a:r>
            <a:endParaRPr lang="en-US" sz="2000" b="1" dirty="0"/>
          </a:p>
        </p:txBody>
      </p:sp>
      <p:sp>
        <p:nvSpPr>
          <p:cNvPr id="7" name="Rectangle 6"/>
          <p:cNvSpPr/>
          <p:nvPr/>
        </p:nvSpPr>
        <p:spPr>
          <a:xfrm>
            <a:off x="838200" y="3352800"/>
            <a:ext cx="60960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2438400"/>
            <a:ext cx="32004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38400" y="3048000"/>
            <a:ext cx="44958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71800" y="2133600"/>
            <a:ext cx="34290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advTm="40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Openings Should be Used to Set Up Conflict</a:t>
            </a:r>
            <a:endParaRPr lang="en-US" dirty="0"/>
          </a:p>
        </p:txBody>
      </p:sp>
      <p:sp>
        <p:nvSpPr>
          <p:cNvPr id="3" name="Content Placeholder 2"/>
          <p:cNvSpPr>
            <a:spLocks noGrp="1"/>
          </p:cNvSpPr>
          <p:nvPr>
            <p:ph idx="1"/>
          </p:nvPr>
        </p:nvSpPr>
        <p:spPr>
          <a:xfrm>
            <a:off x="914400" y="1524000"/>
            <a:ext cx="8077200" cy="4724400"/>
          </a:xfrm>
        </p:spPr>
        <p:txBody>
          <a:bodyPr/>
          <a:lstStyle/>
          <a:p>
            <a:r>
              <a:rPr lang="en-US" sz="2800" b="1" dirty="0" smtClean="0"/>
              <a:t>Bickering is NOT conflict</a:t>
            </a:r>
          </a:p>
          <a:p>
            <a:r>
              <a:rPr lang="en-US" sz="2800" b="1" dirty="0" smtClean="0"/>
              <a:t>Conflict must reside WITHIN the character</a:t>
            </a:r>
          </a:p>
          <a:p>
            <a:r>
              <a:rPr lang="en-US" sz="2800" b="1" dirty="0" smtClean="0"/>
              <a:t>Conflict is a struggle between deeply held belief systems</a:t>
            </a:r>
          </a:p>
          <a:p>
            <a:r>
              <a:rPr lang="en-US" sz="2800" b="1" dirty="0" smtClean="0"/>
              <a:t>Balance out internal, external and relationship conflicts</a:t>
            </a:r>
          </a:p>
          <a:p>
            <a:r>
              <a:rPr lang="en-US" sz="2800" b="1" dirty="0" smtClean="0"/>
              <a:t>The heroine's goal is NOT to get married</a:t>
            </a:r>
          </a:p>
          <a:p>
            <a:pPr lvl="1"/>
            <a:r>
              <a:rPr lang="en-US" sz="2400" b="1" dirty="0" smtClean="0"/>
              <a:t>Give your main characters their </a:t>
            </a:r>
            <a:r>
              <a:rPr lang="en-US" sz="2400" b="1" u="sng" dirty="0" smtClean="0"/>
              <a:t>own</a:t>
            </a:r>
            <a:r>
              <a:rPr lang="en-US" sz="2400" b="1" dirty="0" smtClean="0"/>
              <a:t> story</a:t>
            </a:r>
          </a:p>
          <a:p>
            <a:r>
              <a:rPr lang="en-US" sz="2800" b="1" dirty="0" smtClean="0"/>
              <a:t>Introduce new story questions before answering the other ones</a:t>
            </a:r>
          </a:p>
          <a:p>
            <a:endParaRPr 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Raven’s Prey by Jayne Ann </a:t>
            </a:r>
            <a:br>
              <a:rPr lang="en-US" dirty="0" smtClean="0"/>
            </a:br>
            <a:r>
              <a:rPr lang="en-US" dirty="0" err="1" smtClean="0"/>
              <a:t>Krentz</a:t>
            </a:r>
            <a:r>
              <a:rPr lang="en-US" dirty="0" smtClean="0"/>
              <a:t> w/a Stephanie James</a:t>
            </a:r>
            <a:endParaRPr lang="en-US" dirty="0"/>
          </a:p>
        </p:txBody>
      </p:sp>
      <p:sp>
        <p:nvSpPr>
          <p:cNvPr id="3" name="Content Placeholder 2"/>
          <p:cNvSpPr>
            <a:spLocks noGrp="1"/>
          </p:cNvSpPr>
          <p:nvPr>
            <p:ph idx="1"/>
          </p:nvPr>
        </p:nvSpPr>
        <p:spPr>
          <a:xfrm>
            <a:off x="838200" y="1600200"/>
            <a:ext cx="8153400" cy="4724400"/>
          </a:xfrm>
        </p:spPr>
        <p:txBody>
          <a:bodyPr/>
          <a:lstStyle/>
          <a:p>
            <a:pPr marL="3175" indent="336550">
              <a:buNone/>
            </a:pPr>
            <a:r>
              <a:rPr lang="en-US" sz="2800" b="1" dirty="0" smtClean="0"/>
              <a:t>Perhaps he was merely an </a:t>
            </a:r>
            <a:br>
              <a:rPr lang="en-US" sz="2800" b="1" dirty="0" smtClean="0"/>
            </a:br>
            <a:r>
              <a:rPr lang="en-US" sz="2800" b="1" dirty="0" smtClean="0"/>
              <a:t>adventuresome tourist who had </a:t>
            </a:r>
            <a:br>
              <a:rPr lang="en-US" sz="2800" b="1" dirty="0" smtClean="0"/>
            </a:br>
            <a:r>
              <a:rPr lang="en-US" sz="2800" b="1" dirty="0" smtClean="0"/>
              <a:t>drifted into the obscure little Mexican</a:t>
            </a:r>
            <a:br>
              <a:rPr lang="en-US" sz="2800" b="1" dirty="0" smtClean="0"/>
            </a:br>
            <a:r>
              <a:rPr lang="en-US" sz="2800" b="1" dirty="0" smtClean="0"/>
              <a:t>town in search of some action. Perhaps he had wandered into the cantina for the same reason she had: to get a bite to eat and have a bottle of the local beer. Perhaps he was a perfectly innocuous male who, when he realized there was another North American in the cantina, would come over to her table to chat.</a:t>
            </a:r>
          </a:p>
          <a:p>
            <a:pPr marL="3175" indent="336550">
              <a:buNone/>
            </a:pPr>
            <a:r>
              <a:rPr lang="en-US" sz="2800" b="1" dirty="0" smtClean="0"/>
              <a:t>Then again, perhaps he was her executioner.</a:t>
            </a:r>
          </a:p>
          <a:p>
            <a:pPr marL="3175" indent="336550">
              <a:buNone/>
            </a:pPr>
            <a:endParaRPr lang="en-US" sz="2800" b="1" dirty="0"/>
          </a:p>
        </p:txBody>
      </p:sp>
      <p:pic>
        <p:nvPicPr>
          <p:cNvPr id="4" name="Picture 3" descr="RavensPrey.jpg"/>
          <p:cNvPicPr>
            <a:picLocks noChangeAspect="1"/>
          </p:cNvPicPr>
          <p:nvPr/>
        </p:nvPicPr>
        <p:blipFill>
          <a:blip r:embed="rId3" cstate="print"/>
          <a:stretch>
            <a:fillRect/>
          </a:stretch>
        </p:blipFill>
        <p:spPr>
          <a:xfrm>
            <a:off x="7391400" y="304800"/>
            <a:ext cx="1524000" cy="240792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3048000" y="5105400"/>
            <a:ext cx="2743200" cy="314325"/>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Rectangle 6"/>
          <p:cNvSpPr/>
          <p:nvPr/>
        </p:nvSpPr>
        <p:spPr>
          <a:xfrm>
            <a:off x="3276600" y="6019800"/>
            <a:ext cx="5638800" cy="3810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Rectangle 8"/>
          <p:cNvSpPr/>
          <p:nvPr/>
        </p:nvSpPr>
        <p:spPr>
          <a:xfrm>
            <a:off x="4953000" y="2562421"/>
            <a:ext cx="2286000" cy="314325"/>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Rectangle 9"/>
          <p:cNvSpPr/>
          <p:nvPr/>
        </p:nvSpPr>
        <p:spPr>
          <a:xfrm>
            <a:off x="914400" y="2971800"/>
            <a:ext cx="914400" cy="314325"/>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Rectangle 10"/>
          <p:cNvSpPr/>
          <p:nvPr/>
        </p:nvSpPr>
        <p:spPr>
          <a:xfrm>
            <a:off x="875908" y="3828854"/>
            <a:ext cx="724292" cy="314325"/>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2" name="Rectangle 11"/>
          <p:cNvSpPr/>
          <p:nvPr/>
        </p:nvSpPr>
        <p:spPr>
          <a:xfrm>
            <a:off x="2438400" y="3838281"/>
            <a:ext cx="3124200" cy="314325"/>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Rectangle 5"/>
          <p:cNvSpPr/>
          <p:nvPr/>
        </p:nvSpPr>
        <p:spPr>
          <a:xfrm>
            <a:off x="7315200" y="228600"/>
            <a:ext cx="1600200" cy="2514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Who</a:t>
            </a:r>
          </a:p>
          <a:p>
            <a:pPr marL="169863" indent="-169863">
              <a:spcAft>
                <a:spcPts val="1200"/>
              </a:spcAft>
              <a:buFont typeface="Arial" pitchFamily="34" charset="0"/>
              <a:buChar char="•"/>
            </a:pPr>
            <a:r>
              <a:rPr lang="en-US" sz="2000" b="1" dirty="0" smtClean="0"/>
              <a:t>What</a:t>
            </a:r>
          </a:p>
          <a:p>
            <a:pPr marL="169863" indent="-169863">
              <a:spcAft>
                <a:spcPts val="1200"/>
              </a:spcAft>
              <a:buFont typeface="Arial" pitchFamily="34" charset="0"/>
              <a:buChar char="•"/>
            </a:pPr>
            <a:r>
              <a:rPr lang="en-US" sz="2000" b="1" dirty="0" smtClean="0"/>
              <a:t>Where</a:t>
            </a:r>
          </a:p>
          <a:p>
            <a:pPr marL="169863" indent="-169863">
              <a:spcAft>
                <a:spcPts val="1200"/>
              </a:spcAft>
              <a:buFont typeface="Arial" pitchFamily="34" charset="0"/>
              <a:buChar char="•"/>
            </a:pPr>
            <a:r>
              <a:rPr lang="en-US" sz="2000" b="1" dirty="0" smtClean="0"/>
              <a:t>When</a:t>
            </a:r>
          </a:p>
          <a:p>
            <a:pPr marL="169863" indent="-169863">
              <a:spcAft>
                <a:spcPts val="1200"/>
              </a:spcAft>
              <a:buFont typeface="Arial" pitchFamily="34" charset="0"/>
              <a:buChar char="•"/>
            </a:pPr>
            <a:r>
              <a:rPr lang="en-US" sz="2000" b="1" dirty="0" smtClean="0"/>
              <a:t>How</a:t>
            </a:r>
            <a:endParaRPr lang="en-US" sz="2000" b="1" dirty="0"/>
          </a:p>
        </p:txBody>
      </p:sp>
      <p:sp>
        <p:nvSpPr>
          <p:cNvPr id="13" name="Rectangle 12"/>
          <p:cNvSpPr/>
          <p:nvPr/>
        </p:nvSpPr>
        <p:spPr>
          <a:xfrm>
            <a:off x="7315200" y="228600"/>
            <a:ext cx="1600200" cy="25146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External Conflict</a:t>
            </a:r>
          </a:p>
          <a:p>
            <a:pPr marL="169863" indent="-169863">
              <a:spcAft>
                <a:spcPts val="1200"/>
              </a:spcAft>
              <a:buFont typeface="Arial" pitchFamily="34" charset="0"/>
              <a:buChar char="•"/>
            </a:pPr>
            <a:r>
              <a:rPr lang="en-US" sz="2000" b="1" dirty="0" smtClean="0"/>
              <a:t>Who to root for</a:t>
            </a:r>
          </a:p>
          <a:p>
            <a:pPr marL="169863" indent="-169863">
              <a:spcAft>
                <a:spcPts val="1200"/>
              </a:spcAft>
              <a:buFont typeface="Arial" pitchFamily="34" charset="0"/>
              <a:buChar char="•"/>
            </a:pPr>
            <a:r>
              <a:rPr lang="en-US" sz="2000" b="1" dirty="0" smtClean="0"/>
              <a:t>Probable romantic hero</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0"/>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5"/>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9" grpId="0" animBg="1"/>
      <p:bldP spid="9" grpId="1" animBg="1"/>
      <p:bldP spid="10" grpId="0" animBg="1"/>
      <p:bldP spid="10" grpId="1" animBg="1"/>
      <p:bldP spid="11" grpId="0" animBg="1"/>
      <p:bldP spid="11" grpId="1" animBg="1"/>
      <p:bldP spid="12" grpId="0" animBg="1"/>
      <p:bldP spid="12" grpId="1" animBg="1"/>
      <p:bldP spid="6"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dirty="0" smtClean="0"/>
              <a:t>Internal Dialogue</a:t>
            </a:r>
            <a:br>
              <a:rPr lang="en-US" dirty="0" smtClean="0"/>
            </a:br>
            <a:r>
              <a:rPr lang="en-US" sz="3100" dirty="0" smtClean="0"/>
              <a:t>Dance with the Devil by </a:t>
            </a:r>
            <a:r>
              <a:rPr lang="en-US" sz="3100" dirty="0" err="1" smtClean="0"/>
              <a:t>Sherrilyn</a:t>
            </a:r>
            <a:r>
              <a:rPr lang="en-US" sz="3100" dirty="0" smtClean="0"/>
              <a:t> Kenyon</a:t>
            </a:r>
            <a:endParaRPr lang="en-US" dirty="0"/>
          </a:p>
        </p:txBody>
      </p:sp>
      <p:sp>
        <p:nvSpPr>
          <p:cNvPr id="3" name="Content Placeholder 2"/>
          <p:cNvSpPr>
            <a:spLocks noGrp="1"/>
          </p:cNvSpPr>
          <p:nvPr>
            <p:ph idx="1"/>
          </p:nvPr>
        </p:nvSpPr>
        <p:spPr>
          <a:xfrm>
            <a:off x="762000" y="1478280"/>
            <a:ext cx="8077200" cy="4846320"/>
          </a:xfrm>
        </p:spPr>
        <p:txBody>
          <a:bodyPr>
            <a:noAutofit/>
          </a:bodyPr>
          <a:lstStyle/>
          <a:p>
            <a:pPr marL="0" lvl="1" indent="339725">
              <a:buNone/>
            </a:pPr>
            <a:r>
              <a:rPr lang="en-US" sz="2200" b="1" i="1" dirty="0" smtClean="0"/>
              <a:t>New Orleans, The Day After Mardi Gras</a:t>
            </a:r>
          </a:p>
          <a:p>
            <a:pPr marL="0" indent="339725">
              <a:buNone/>
            </a:pPr>
            <a:endParaRPr lang="en-US" sz="900" b="1" dirty="0" smtClean="0"/>
          </a:p>
          <a:p>
            <a:pPr marL="0" indent="339725">
              <a:buNone/>
            </a:pPr>
            <a:r>
              <a:rPr lang="en-US" sz="2200" b="1" dirty="0" err="1" smtClean="0"/>
              <a:t>Zarek</a:t>
            </a:r>
            <a:r>
              <a:rPr lang="en-US" sz="2200" b="1" dirty="0" smtClean="0"/>
              <a:t> leaned back in his seat as the </a:t>
            </a:r>
            <a:r>
              <a:rPr lang="en-US" sz="2200" b="1" dirty="0" smtClean="0"/>
              <a:t/>
            </a:r>
            <a:br>
              <a:rPr lang="en-US" sz="2200" b="1" dirty="0" smtClean="0"/>
            </a:br>
            <a:r>
              <a:rPr lang="en-US" sz="2200" b="1" dirty="0" smtClean="0"/>
              <a:t>helicopter took </a:t>
            </a:r>
            <a:r>
              <a:rPr lang="en-US" sz="2200" b="1" dirty="0" smtClean="0"/>
              <a:t>off.  He was going home to </a:t>
            </a:r>
            <a:r>
              <a:rPr lang="en-US" sz="2200" b="1" dirty="0" smtClean="0"/>
              <a:t/>
            </a:r>
            <a:br>
              <a:rPr lang="en-US" sz="2200" b="1" dirty="0" smtClean="0"/>
            </a:br>
            <a:r>
              <a:rPr lang="en-US" sz="2200" b="1" dirty="0" smtClean="0"/>
              <a:t>Alaska</a:t>
            </a:r>
            <a:r>
              <a:rPr lang="en-US" sz="2200" b="1" dirty="0" smtClean="0"/>
              <a:t>.</a:t>
            </a:r>
          </a:p>
          <a:p>
            <a:pPr marL="0" indent="339725">
              <a:buNone/>
            </a:pPr>
            <a:r>
              <a:rPr lang="en-US" sz="2200" b="1" dirty="0" smtClean="0"/>
              <a:t>No doubt he would die there.</a:t>
            </a:r>
          </a:p>
          <a:p>
            <a:pPr marL="0" indent="339725">
              <a:buNone/>
            </a:pPr>
            <a:r>
              <a:rPr lang="en-US" sz="2200" b="1" dirty="0" smtClean="0"/>
              <a:t>If Artemis didn't kill him, he was sure Dionysus would.  The god of wine and excess had been most explicit in his displeasure over </a:t>
            </a:r>
            <a:r>
              <a:rPr lang="en-US" sz="2200" b="1" dirty="0" err="1" smtClean="0"/>
              <a:t>Zarek's</a:t>
            </a:r>
            <a:r>
              <a:rPr lang="en-US" sz="2200" b="1" dirty="0" smtClean="0"/>
              <a:t> betrayal and in what he intended to do to </a:t>
            </a:r>
            <a:r>
              <a:rPr lang="en-US" sz="2200" b="1" dirty="0" err="1" smtClean="0"/>
              <a:t>Zarek</a:t>
            </a:r>
            <a:r>
              <a:rPr lang="en-US" sz="2200" b="1" dirty="0" smtClean="0"/>
              <a:t> as punishment.</a:t>
            </a:r>
          </a:p>
          <a:p>
            <a:pPr marL="0" indent="339725">
              <a:buNone/>
            </a:pPr>
            <a:r>
              <a:rPr lang="en-US" sz="2200" b="1" dirty="0" smtClean="0"/>
              <a:t>For Sunshine </a:t>
            </a:r>
            <a:r>
              <a:rPr lang="en-US" sz="2200" b="1" dirty="0" err="1" smtClean="0"/>
              <a:t>Runningwolf's</a:t>
            </a:r>
            <a:r>
              <a:rPr lang="en-US" sz="2200" b="1" dirty="0" smtClean="0"/>
              <a:t> happiness, </a:t>
            </a:r>
            <a:r>
              <a:rPr lang="en-US" sz="2200" b="1" dirty="0" err="1" smtClean="0"/>
              <a:t>Zarek</a:t>
            </a:r>
            <a:r>
              <a:rPr lang="en-US" sz="2200" b="1" dirty="0" smtClean="0"/>
              <a:t> had crossed a god who was sure to make him suffer even worse horrors than those in his human past.</a:t>
            </a:r>
          </a:p>
          <a:p>
            <a:pPr marL="0" indent="339725">
              <a:spcBef>
                <a:spcPts val="0"/>
              </a:spcBef>
              <a:buNone/>
            </a:pPr>
            <a:r>
              <a:rPr lang="en-US" sz="2200" b="1" dirty="0" smtClean="0"/>
              <a:t>Not that he cared.  There wasn't much in life or death that </a:t>
            </a:r>
            <a:r>
              <a:rPr lang="en-US" sz="2200" b="1" dirty="0" err="1" smtClean="0"/>
              <a:t>Zarek</a:t>
            </a:r>
            <a:r>
              <a:rPr lang="en-US" sz="2200" b="1" dirty="0" smtClean="0"/>
              <a:t> had ever cared about.</a:t>
            </a:r>
            <a:endParaRPr lang="en-US" sz="2200" b="1" dirty="0"/>
          </a:p>
        </p:txBody>
      </p:sp>
      <p:pic>
        <p:nvPicPr>
          <p:cNvPr id="4" name="Picture 3" descr="DanceWithDevil.jpg"/>
          <p:cNvPicPr>
            <a:picLocks noChangeAspect="1"/>
          </p:cNvPicPr>
          <p:nvPr/>
        </p:nvPicPr>
        <p:blipFill>
          <a:blip r:embed="rId3" cstate="print"/>
          <a:srcRect l="25053" t="8000" r="24421" b="8442"/>
          <a:stretch>
            <a:fillRect/>
          </a:stretch>
        </p:blipFill>
        <p:spPr>
          <a:xfrm>
            <a:off x="7467600" y="228600"/>
            <a:ext cx="1428391" cy="236220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3657600" y="5943600"/>
            <a:ext cx="46482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6324600"/>
            <a:ext cx="46482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43000" y="3124200"/>
            <a:ext cx="3962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0" y="3505200"/>
            <a:ext cx="73152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38200" y="5638800"/>
            <a:ext cx="6019800" cy="304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4572000"/>
            <a:ext cx="37338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086600" y="152400"/>
            <a:ext cx="1905000" cy="25298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Set th</a:t>
            </a:r>
            <a:r>
              <a:rPr lang="en-US" sz="2000" b="1" dirty="0" smtClean="0"/>
              <a:t>e tone and genre</a:t>
            </a:r>
          </a:p>
          <a:p>
            <a:pPr marL="169863" indent="-169863">
              <a:spcAft>
                <a:spcPts val="1200"/>
              </a:spcAft>
              <a:buFont typeface="Arial" pitchFamily="34" charset="0"/>
              <a:buChar char="•"/>
            </a:pPr>
            <a:r>
              <a:rPr lang="en-US" sz="2000" b="1" dirty="0" smtClean="0"/>
              <a:t>Compelling</a:t>
            </a:r>
          </a:p>
          <a:p>
            <a:pPr marL="169863" indent="-169863">
              <a:spcAft>
                <a:spcPts val="1200"/>
              </a:spcAft>
              <a:buFont typeface="Arial" pitchFamily="34" charset="0"/>
              <a:buChar char="•"/>
            </a:pPr>
            <a:r>
              <a:rPr lang="en-US" sz="2000" b="1" dirty="0" smtClean="0"/>
              <a:t>Goal</a:t>
            </a:r>
          </a:p>
          <a:p>
            <a:pPr marL="169863" indent="-169863">
              <a:spcAft>
                <a:spcPts val="1200"/>
              </a:spcAft>
              <a:buFont typeface="Arial" pitchFamily="34" charset="0"/>
              <a:buChar char="•"/>
            </a:pPr>
            <a:r>
              <a:rPr lang="en-US" sz="2000" b="1" dirty="0" smtClean="0"/>
              <a:t>Story Questions</a:t>
            </a:r>
          </a:p>
        </p:txBody>
      </p:sp>
      <p:sp>
        <p:nvSpPr>
          <p:cNvPr id="14" name="Rectangle 13"/>
          <p:cNvSpPr/>
          <p:nvPr/>
        </p:nvSpPr>
        <p:spPr>
          <a:xfrm>
            <a:off x="7086600" y="152400"/>
            <a:ext cx="1905000" cy="25298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Internal Conflict</a:t>
            </a:r>
          </a:p>
          <a:p>
            <a:pPr marL="169863" indent="-169863">
              <a:spcAft>
                <a:spcPts val="1200"/>
              </a:spcAft>
              <a:buFont typeface="Arial" pitchFamily="34" charset="0"/>
              <a:buChar char="•"/>
            </a:pPr>
            <a:r>
              <a:rPr lang="en-US" sz="2000" b="1" dirty="0" smtClean="0"/>
              <a:t>Potential romantic conflict</a:t>
            </a:r>
          </a:p>
          <a:p>
            <a:pPr marL="169863" indent="-169863">
              <a:spcAft>
                <a:spcPts val="1200"/>
              </a:spcAft>
              <a:buFont typeface="Arial" pitchFamily="34" charset="0"/>
              <a:buChar char="•"/>
            </a:pPr>
            <a:r>
              <a:rPr lang="en-US" sz="2000" b="1" dirty="0" smtClean="0"/>
              <a:t>Theme</a:t>
            </a:r>
            <a:endParaRPr lang="en-US" sz="2000" b="1" dirty="0" smtClean="0"/>
          </a:p>
        </p:txBody>
      </p:sp>
      <p:sp>
        <p:nvSpPr>
          <p:cNvPr id="15" name="Rectangle 14"/>
          <p:cNvSpPr/>
          <p:nvPr/>
        </p:nvSpPr>
        <p:spPr>
          <a:xfrm>
            <a:off x="7086600" y="152400"/>
            <a:ext cx="1905000" cy="25298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1200"/>
              </a:spcAft>
              <a:buFont typeface="Arial" pitchFamily="34" charset="0"/>
              <a:buChar char="•"/>
            </a:pPr>
            <a:r>
              <a:rPr lang="en-US" sz="2000" b="1" dirty="0" smtClean="0"/>
              <a:t>Who</a:t>
            </a:r>
          </a:p>
          <a:p>
            <a:pPr marL="169863" indent="-169863">
              <a:spcAft>
                <a:spcPts val="1200"/>
              </a:spcAft>
              <a:buFont typeface="Arial" pitchFamily="34" charset="0"/>
              <a:buChar char="•"/>
            </a:pPr>
            <a:r>
              <a:rPr lang="en-US" sz="2000" b="1" dirty="0" smtClean="0"/>
              <a:t>What</a:t>
            </a:r>
          </a:p>
          <a:p>
            <a:pPr marL="169863" indent="-169863">
              <a:spcAft>
                <a:spcPts val="1200"/>
              </a:spcAft>
              <a:buFont typeface="Arial" pitchFamily="34" charset="0"/>
              <a:buChar char="•"/>
            </a:pPr>
            <a:r>
              <a:rPr lang="en-US" sz="2000" b="1" dirty="0" smtClean="0"/>
              <a:t>Where</a:t>
            </a:r>
          </a:p>
          <a:p>
            <a:pPr marL="169863" indent="-169863">
              <a:spcAft>
                <a:spcPts val="1200"/>
              </a:spcAft>
              <a:buFont typeface="Arial" pitchFamily="34" charset="0"/>
              <a:buChar char="•"/>
            </a:pPr>
            <a:r>
              <a:rPr lang="en-US" sz="2000" b="1" dirty="0" smtClean="0"/>
              <a:t>When</a:t>
            </a:r>
          </a:p>
          <a:p>
            <a:pPr marL="169863" indent="-169863">
              <a:spcAft>
                <a:spcPts val="1200"/>
              </a:spcAft>
              <a:buFont typeface="Arial" pitchFamily="34" charset="0"/>
              <a:buChar char="•"/>
            </a:pPr>
            <a:r>
              <a:rPr lang="en-US" sz="2000" b="1" dirty="0" smtClean="0"/>
              <a:t>How</a:t>
            </a:r>
            <a:endParaRPr lang="en-US" sz="2000" b="1" dirty="0" smtClean="0"/>
          </a:p>
        </p:txBody>
      </p:sp>
      <p:sp>
        <p:nvSpPr>
          <p:cNvPr id="16" name="Rectangle 15"/>
          <p:cNvSpPr/>
          <p:nvPr/>
        </p:nvSpPr>
        <p:spPr>
          <a:xfrm>
            <a:off x="1143000" y="2057400"/>
            <a:ext cx="838200" cy="3810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Rectangle 16"/>
          <p:cNvSpPr/>
          <p:nvPr/>
        </p:nvSpPr>
        <p:spPr>
          <a:xfrm>
            <a:off x="838200" y="2743200"/>
            <a:ext cx="1066800" cy="3810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Rectangle 17"/>
          <p:cNvSpPr/>
          <p:nvPr/>
        </p:nvSpPr>
        <p:spPr>
          <a:xfrm>
            <a:off x="838200" y="2438400"/>
            <a:ext cx="1371600" cy="3048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9" name="Rectangle 18"/>
          <p:cNvSpPr/>
          <p:nvPr/>
        </p:nvSpPr>
        <p:spPr>
          <a:xfrm>
            <a:off x="3505200" y="2438400"/>
            <a:ext cx="2667000" cy="3810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0" name="Rectangle 19"/>
          <p:cNvSpPr/>
          <p:nvPr/>
        </p:nvSpPr>
        <p:spPr>
          <a:xfrm>
            <a:off x="2438400" y="3124200"/>
            <a:ext cx="2667000" cy="381000"/>
          </a:xfrm>
          <a:prstGeom prst="rect">
            <a:avLst/>
          </a:prstGeom>
          <a:noFill/>
          <a:ln w="28575">
            <a:solidFill>
              <a:srgbClr val="7030A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cSld>
  <p:clrMapOvr>
    <a:masterClrMapping/>
  </p:clrMapOvr>
  <p:transition advClick="0" advTm="40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xit" presetSubtype="0" fill="hold" grpId="2"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0"/>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9"/>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2" animBg="1"/>
      <p:bldP spid="9" grpId="0" animBg="1"/>
      <p:bldP spid="9" grpId="1" animBg="1"/>
      <p:bldP spid="10" grpId="0" animBg="1"/>
      <p:bldP spid="10" grpId="1" animBg="1"/>
      <p:bldP spid="11" grpId="0" animBg="1"/>
      <p:bldP spid="14" grpId="0" animBg="1"/>
      <p:bldP spid="15" grpId="0" animBg="1"/>
      <p:bldP spid="16" grpId="0" animBg="1"/>
      <p:bldP spid="17" grpId="0" animBg="1"/>
      <p:bldP spid="18"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Activating an Opening</a:t>
            </a:r>
            <a:endParaRPr lang="en-US" dirty="0"/>
          </a:p>
        </p:txBody>
      </p:sp>
      <p:sp>
        <p:nvSpPr>
          <p:cNvPr id="3" name="Content Placeholder 2"/>
          <p:cNvSpPr>
            <a:spLocks noGrp="1"/>
          </p:cNvSpPr>
          <p:nvPr>
            <p:ph idx="1"/>
          </p:nvPr>
        </p:nvSpPr>
        <p:spPr/>
        <p:txBody>
          <a:bodyPr/>
          <a:lstStyle/>
          <a:p>
            <a:r>
              <a:rPr lang="en-US" dirty="0" smtClean="0"/>
              <a:t>Title</a:t>
            </a:r>
          </a:p>
          <a:p>
            <a:pPr lvl="1"/>
            <a:r>
              <a:rPr lang="en-US" dirty="0" smtClean="0"/>
              <a:t>DARK GUARDIAN</a:t>
            </a:r>
          </a:p>
          <a:p>
            <a:endParaRPr lang="en-US" dirty="0" smtClean="0"/>
          </a:p>
          <a:p>
            <a:r>
              <a:rPr lang="en-US" dirty="0" smtClean="0"/>
              <a:t>Log Line</a:t>
            </a:r>
          </a:p>
          <a:p>
            <a:pPr lvl="1"/>
            <a:r>
              <a:rPr lang="en-US" dirty="0" smtClean="0"/>
              <a:t>Kent County, England, 1816</a:t>
            </a:r>
          </a:p>
          <a:p>
            <a:pPr lvl="1"/>
            <a:endParaRPr lang="en-US" dirty="0" smtClean="0"/>
          </a:p>
          <a:p>
            <a:r>
              <a:rPr lang="en-US" dirty="0" smtClean="0"/>
              <a:t>First Line</a:t>
            </a:r>
          </a:p>
          <a:p>
            <a:pPr lvl="1"/>
            <a:r>
              <a:rPr lang="en-US" dirty="0" smtClean="0"/>
              <a:t>Damn Richard St. James to hell.  He'd slaughtered them--he'd slaughtered them all.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wipe(left)">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Draft - The Cerebral Version</a:t>
            </a:r>
            <a:endParaRPr lang="en-US" dirty="0"/>
          </a:p>
        </p:txBody>
      </p:sp>
      <p:sp>
        <p:nvSpPr>
          <p:cNvPr id="3" name="Content Placeholder 2"/>
          <p:cNvSpPr>
            <a:spLocks noGrp="1"/>
          </p:cNvSpPr>
          <p:nvPr>
            <p:ph idx="1"/>
          </p:nvPr>
        </p:nvSpPr>
        <p:spPr/>
        <p:txBody>
          <a:bodyPr/>
          <a:lstStyle/>
          <a:p>
            <a:pPr marL="0" indent="339725">
              <a:buNone/>
            </a:pPr>
            <a:r>
              <a:rPr lang="en-US" sz="1600" b="1" dirty="0" smtClean="0"/>
              <a:t>Damn Richard St. James to hell.  He'd slaughtered them--he'd slaughtered them all.</a:t>
            </a:r>
          </a:p>
          <a:p>
            <a:pPr marL="0" indent="339725">
              <a:buNone/>
            </a:pPr>
            <a:r>
              <a:rPr lang="en-US" sz="1600" b="1" dirty="0" smtClean="0"/>
              <a:t>Jaw clenched with fury, Jonathan Price urged the horse he'd commandeered at the last posting stop forward.  His hands and cloak were soaked with blood.  He had to get home.  He could only pray he wasn't too late.</a:t>
            </a:r>
          </a:p>
          <a:p>
            <a:pPr marL="0" indent="339725">
              <a:buNone/>
            </a:pPr>
            <a:r>
              <a:rPr lang="en-US" sz="1600" b="1" dirty="0" smtClean="0"/>
              <a:t>The sky billowed with black clouds, and little light illuminated the old Roman road he raced down.  His heart pounded, and agony ripped through his chest.</a:t>
            </a:r>
          </a:p>
          <a:p>
            <a:pPr marL="0" indent="339725">
              <a:buNone/>
            </a:pPr>
            <a:r>
              <a:rPr lang="en-US" sz="1600" b="1" dirty="0" smtClean="0"/>
              <a:t>He'd witnessed carnage during the war.  Waterloo had been a bloodbath, but Anne should never have witnessed the massacre she'd seen tonight.  Until a few hours ago, his fiancée had known nothing of the brutality of man.</a:t>
            </a:r>
          </a:p>
          <a:p>
            <a:pPr marL="0" indent="339725">
              <a:buNone/>
            </a:pPr>
            <a:r>
              <a:rPr lang="en-US" sz="1600" b="1" dirty="0" smtClean="0"/>
              <a:t>St. James had changed her--forever.  The bastard.</a:t>
            </a:r>
          </a:p>
          <a:p>
            <a:pPr marL="0" indent="339725">
              <a:buNone/>
            </a:pPr>
            <a:r>
              <a:rPr lang="en-US" sz="1600" b="1" dirty="0" smtClean="0"/>
              <a:t>Anne's family--murdered in cold blood.  All of them, down to her young sister barely out of the crib.  </a:t>
            </a:r>
          </a:p>
          <a:p>
            <a:pPr marL="0" indent="339725">
              <a:buNone/>
            </a:pPr>
            <a:r>
              <a:rPr lang="en-US" sz="1600" b="1" dirty="0" smtClean="0"/>
              <a:t>Jonathan's stomach wretched at the memory of the Cavanaugh's laid out in front of their home like some gruesome message, their throats torn open as if an animal had feasted.  But even that hadn't shredded his heart like Anne's mewing cries as he'd cradled her in his arms.  He just prayed her family in York would be able to heal her mind, even if her heart were forever broken.</a:t>
            </a:r>
          </a:p>
          <a:p>
            <a:endParaRPr lang="en-US" sz="1600" b="1" dirty="0" smtClean="0"/>
          </a:p>
          <a:p>
            <a:endParaRPr lang="en-US" sz="1600" b="1" dirty="0"/>
          </a:p>
        </p:txBody>
      </p:sp>
      <p:sp>
        <p:nvSpPr>
          <p:cNvPr id="4" name="Rectangle 3"/>
          <p:cNvSpPr/>
          <p:nvPr/>
        </p:nvSpPr>
        <p:spPr>
          <a:xfrm>
            <a:off x="3638350" y="2067025"/>
            <a:ext cx="5200850" cy="27337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315200" y="152400"/>
            <a:ext cx="16002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Strengths</a:t>
            </a:r>
          </a:p>
          <a:p>
            <a:pPr marL="169863" indent="-169863">
              <a:spcAft>
                <a:spcPts val="0"/>
              </a:spcAft>
              <a:buFont typeface="Arial" pitchFamily="34" charset="0"/>
              <a:buChar char="•"/>
            </a:pPr>
            <a:r>
              <a:rPr lang="en-US" sz="2000" b="1" dirty="0" smtClean="0"/>
              <a:t>Tension</a:t>
            </a:r>
          </a:p>
          <a:p>
            <a:pPr marL="169863" indent="-169863">
              <a:spcAft>
                <a:spcPts val="0"/>
              </a:spcAft>
              <a:buFont typeface="Arial" pitchFamily="34" charset="0"/>
              <a:buChar char="•"/>
            </a:pPr>
            <a:r>
              <a:rPr lang="en-US" sz="2000" b="1" dirty="0" smtClean="0"/>
              <a:t>Vivid Imagery</a:t>
            </a:r>
          </a:p>
          <a:p>
            <a:pPr marL="169863" indent="-169863">
              <a:spcAft>
                <a:spcPts val="0"/>
              </a:spcAft>
              <a:buFont typeface="Arial" pitchFamily="34" charset="0"/>
              <a:buChar char="•"/>
            </a:pPr>
            <a:r>
              <a:rPr lang="en-US" sz="2000" b="1" dirty="0" smtClean="0"/>
              <a:t>Sympathy</a:t>
            </a:r>
            <a:endParaRPr lang="en-US" sz="2000" b="1" dirty="0" smtClean="0"/>
          </a:p>
        </p:txBody>
      </p:sp>
      <p:sp>
        <p:nvSpPr>
          <p:cNvPr id="6" name="Rectangle 5"/>
          <p:cNvSpPr/>
          <p:nvPr/>
        </p:nvSpPr>
        <p:spPr>
          <a:xfrm>
            <a:off x="943275" y="2343750"/>
            <a:ext cx="3171525" cy="27337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14400" y="2895600"/>
            <a:ext cx="7924800" cy="47324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4400" y="4495799"/>
            <a:ext cx="7924800" cy="105797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315200" y="162611"/>
            <a:ext cx="16002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Weakness</a:t>
            </a:r>
          </a:p>
          <a:p>
            <a:pPr marL="169863" indent="-169863">
              <a:spcAft>
                <a:spcPts val="0"/>
              </a:spcAft>
              <a:buFont typeface="Arial" pitchFamily="34" charset="0"/>
              <a:buChar char="•"/>
            </a:pPr>
            <a:r>
              <a:rPr lang="en-US" sz="2000" b="1" dirty="0" smtClean="0"/>
              <a:t>Distance</a:t>
            </a:r>
          </a:p>
          <a:p>
            <a:pPr marL="169863" indent="-169863">
              <a:spcAft>
                <a:spcPts val="0"/>
              </a:spcAft>
              <a:buFont typeface="Arial" pitchFamily="34" charset="0"/>
              <a:buChar char="•"/>
            </a:pPr>
            <a:r>
              <a:rPr lang="en-US" sz="2000" b="1" dirty="0" smtClean="0"/>
              <a:t>Telling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Draft </a:t>
            </a:r>
            <a:endParaRPr lang="en-US" dirty="0"/>
          </a:p>
        </p:txBody>
      </p:sp>
      <p:sp>
        <p:nvSpPr>
          <p:cNvPr id="3" name="Content Placeholder 2"/>
          <p:cNvSpPr>
            <a:spLocks noGrp="1"/>
          </p:cNvSpPr>
          <p:nvPr>
            <p:ph idx="1"/>
          </p:nvPr>
        </p:nvSpPr>
        <p:spPr/>
        <p:txBody>
          <a:bodyPr/>
          <a:lstStyle/>
          <a:p>
            <a:pPr marL="3175" indent="336550">
              <a:buNone/>
            </a:pPr>
            <a:r>
              <a:rPr lang="en-US" sz="1600" b="1" dirty="0" smtClean="0"/>
              <a:t>Damn Richard St. James to hell.  </a:t>
            </a:r>
          </a:p>
          <a:p>
            <a:pPr marL="3175" indent="336550">
              <a:buNone/>
            </a:pPr>
            <a:r>
              <a:rPr lang="en-US" sz="1600" b="1" dirty="0" smtClean="0"/>
              <a:t>He'd slaughtered them.  He'd slaughtered them all save one.</a:t>
            </a:r>
          </a:p>
          <a:p>
            <a:pPr marL="3175" indent="336550">
              <a:buNone/>
            </a:pPr>
            <a:r>
              <a:rPr lang="en-US" sz="1600" b="1" dirty="0" smtClean="0"/>
              <a:t>A mist of night smoldered the burning remains of the Price family home, and Jonathan blinked through the soot streaking the land that had once been the family's pride and joy.  He breathed in, willing the nausea churning his stomach to not desecrate this place.  They deserved better.</a:t>
            </a:r>
          </a:p>
          <a:p>
            <a:pPr marL="3175" indent="336550">
              <a:buNone/>
            </a:pPr>
            <a:r>
              <a:rPr lang="en-US" sz="1600" b="1" dirty="0" smtClean="0"/>
              <a:t>Jaw clenched, he forced himself to stare into their sightless eyes one by one.  His father, his mother, his young sister.  Lined up in a row, their bodies were darkened with ash, the only color, the red seeping from their shredded throats.</a:t>
            </a:r>
          </a:p>
          <a:p>
            <a:pPr marL="3175" indent="336550">
              <a:buNone/>
            </a:pPr>
            <a:r>
              <a:rPr lang="en-US" sz="1600" b="1" dirty="0" smtClean="0"/>
              <a:t>But that wasn't the worst of it.  St. James hadn't just killed them--he'd tortured and humiliated them.  Jonathan couldn't bear the thought of what the bastard had done.  His young brother, Edward, by happenstance still at Eton, would never know, Jonathan vowed.</a:t>
            </a:r>
          </a:p>
          <a:p>
            <a:pPr marL="3175" indent="336550">
              <a:buNone/>
            </a:pPr>
            <a:r>
              <a:rPr lang="en-US" sz="1600" b="1" dirty="0" smtClean="0"/>
              <a:t>With care, he covered his young sister's bare body, and concealed his mother's naked torso with her decimated gown.  As for Jonathan's father, St. James had emasculated him, the blood soaking his pants.</a:t>
            </a:r>
          </a:p>
          <a:p>
            <a:pPr marL="3175" indent="336550">
              <a:buNone/>
            </a:pPr>
            <a:r>
              <a:rPr lang="en-US" sz="1600" b="1" dirty="0" smtClean="0"/>
              <a:t>Deep fury, like Jonathan had never imagined, even on the bloodiest Waterloo battlefield, skewered his gut like a thousand splinters of glass.</a:t>
            </a:r>
          </a:p>
          <a:p>
            <a:pPr marL="3175" indent="336550">
              <a:buNone/>
            </a:pPr>
            <a:endParaRPr lang="en-US" sz="1600" b="1" dirty="0"/>
          </a:p>
        </p:txBody>
      </p:sp>
      <p:sp>
        <p:nvSpPr>
          <p:cNvPr id="4" name="Rectangle 3"/>
          <p:cNvSpPr/>
          <p:nvPr/>
        </p:nvSpPr>
        <p:spPr>
          <a:xfrm>
            <a:off x="942679" y="2136742"/>
            <a:ext cx="7956223" cy="106365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315200" y="152400"/>
            <a:ext cx="16002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Strengths</a:t>
            </a:r>
          </a:p>
          <a:p>
            <a:pPr marL="169863" indent="-169863">
              <a:spcAft>
                <a:spcPts val="0"/>
              </a:spcAft>
              <a:buFont typeface="Arial" pitchFamily="34" charset="0"/>
              <a:buChar char="•"/>
            </a:pPr>
            <a:r>
              <a:rPr lang="en-US" sz="2000" b="1" dirty="0" smtClean="0"/>
              <a:t>Tension</a:t>
            </a:r>
          </a:p>
          <a:p>
            <a:pPr marL="169863" indent="-169863">
              <a:spcAft>
                <a:spcPts val="0"/>
              </a:spcAft>
              <a:buFont typeface="Arial" pitchFamily="34" charset="0"/>
              <a:buChar char="•"/>
            </a:pPr>
            <a:r>
              <a:rPr lang="en-US" sz="2000" b="1" dirty="0" smtClean="0"/>
              <a:t>Imagery</a:t>
            </a:r>
          </a:p>
          <a:p>
            <a:pPr marL="169863" indent="-169863">
              <a:spcAft>
                <a:spcPts val="0"/>
              </a:spcAft>
              <a:buFont typeface="Arial" pitchFamily="34" charset="0"/>
              <a:buChar char="•"/>
            </a:pPr>
            <a:r>
              <a:rPr lang="en-US" sz="2000" b="1" dirty="0" smtClean="0"/>
              <a:t>Sympathy</a:t>
            </a:r>
          </a:p>
          <a:p>
            <a:pPr marL="169863" indent="-169863">
              <a:spcAft>
                <a:spcPts val="0"/>
              </a:spcAft>
              <a:buFont typeface="Arial" pitchFamily="34" charset="0"/>
              <a:buChar char="•"/>
            </a:pPr>
            <a:r>
              <a:rPr lang="en-US" sz="2000" b="1" dirty="0" smtClean="0"/>
              <a:t>More Personal</a:t>
            </a:r>
          </a:p>
        </p:txBody>
      </p:sp>
      <p:sp>
        <p:nvSpPr>
          <p:cNvPr id="6" name="Rectangle 5"/>
          <p:cNvSpPr/>
          <p:nvPr/>
        </p:nvSpPr>
        <p:spPr>
          <a:xfrm>
            <a:off x="7315200" y="152400"/>
            <a:ext cx="16002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Weakness</a:t>
            </a:r>
          </a:p>
          <a:p>
            <a:pPr marL="169863" indent="-169863">
              <a:spcAft>
                <a:spcPts val="0"/>
              </a:spcAft>
              <a:buFont typeface="Arial" pitchFamily="34" charset="0"/>
              <a:buChar char="•"/>
            </a:pPr>
            <a:r>
              <a:rPr lang="en-US" sz="2000" b="1" dirty="0" smtClean="0"/>
              <a:t>Distance</a:t>
            </a:r>
          </a:p>
          <a:p>
            <a:pPr marL="169863" indent="-169863">
              <a:spcAft>
                <a:spcPts val="0"/>
              </a:spcAft>
              <a:buFont typeface="Arial" pitchFamily="34" charset="0"/>
              <a:buChar char="•"/>
            </a:pPr>
            <a:r>
              <a:rPr lang="en-US" sz="2000" b="1" dirty="0" smtClean="0"/>
              <a:t>Telling</a:t>
            </a:r>
          </a:p>
          <a:p>
            <a:pPr marL="169863" indent="-169863">
              <a:spcAft>
                <a:spcPts val="0"/>
              </a:spcAft>
              <a:buFont typeface="Arial" pitchFamily="34" charset="0"/>
              <a:buChar char="•"/>
            </a:pPr>
            <a:r>
              <a:rPr lang="en-US" sz="2000" b="1" dirty="0" smtClean="0"/>
              <a:t>Happened in past</a:t>
            </a:r>
          </a:p>
        </p:txBody>
      </p:sp>
      <p:sp>
        <p:nvSpPr>
          <p:cNvPr id="7" name="Rectangle 6"/>
          <p:cNvSpPr/>
          <p:nvPr/>
        </p:nvSpPr>
        <p:spPr>
          <a:xfrm>
            <a:off x="933255" y="3200400"/>
            <a:ext cx="7965648" cy="7211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33254" y="3923908"/>
            <a:ext cx="8058346" cy="106365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ntr" presetSubtype="0" fill="hold" grpId="2"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animBg="1"/>
      <p:bldP spid="7" grpId="0" animBg="1"/>
      <p:bldP spid="7" grpId="1" animBg="1"/>
      <p:bldP spid="8"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Activated Draft</a:t>
            </a:r>
            <a:endParaRPr lang="en-US" dirty="0"/>
          </a:p>
        </p:txBody>
      </p:sp>
      <p:sp>
        <p:nvSpPr>
          <p:cNvPr id="3" name="Content Placeholder 2"/>
          <p:cNvSpPr>
            <a:spLocks noGrp="1"/>
          </p:cNvSpPr>
          <p:nvPr>
            <p:ph idx="1"/>
          </p:nvPr>
        </p:nvSpPr>
        <p:spPr>
          <a:xfrm>
            <a:off x="914400" y="1447800"/>
            <a:ext cx="8077200" cy="4724400"/>
          </a:xfrm>
        </p:spPr>
        <p:txBody>
          <a:bodyPr/>
          <a:lstStyle/>
          <a:p>
            <a:pPr marL="3175" indent="336550">
              <a:buNone/>
            </a:pPr>
            <a:r>
              <a:rPr lang="en-US" sz="1600" b="1" dirty="0" smtClean="0"/>
              <a:t>Jonathan Price hurled himself through the fiery hallway, clutching his sister’s limp body close to his heart.  "Don't give up, Elizabeth."  His desperate plea was swallowed by the hellish roar of the inferno crackling around him.  Blistering heat seared his hands and face.  Black roiling smoke scorched his lungs.</a:t>
            </a:r>
          </a:p>
          <a:p>
            <a:pPr marL="3175" indent="336550">
              <a:buNone/>
            </a:pPr>
            <a:r>
              <a:rPr lang="en-US" sz="1600" b="1" dirty="0" smtClean="0"/>
              <a:t>Maddened with grief, he kicked the flaming debris from the doorway and burst into the rainy night.  He staggered across the muddy yard, and coughing and hacking, fell to his knees before laying his sister on the sodden grass.  </a:t>
            </a:r>
          </a:p>
          <a:p>
            <a:pPr marL="3175" indent="336550">
              <a:buNone/>
            </a:pPr>
            <a:r>
              <a:rPr lang="en-US" sz="1600" b="1" dirty="0" smtClean="0"/>
              <a:t>The fire illuminated the vicious wound on her neck, and then her sightless eyes.  </a:t>
            </a:r>
          </a:p>
          <a:p>
            <a:pPr marL="3175" indent="336550">
              <a:buNone/>
            </a:pPr>
            <a:r>
              <a:rPr lang="en-US" sz="1600" b="1" dirty="0" smtClean="0"/>
              <a:t>Dear God, what manner of beast had done this?  Torn the very skin from her throat, killed her with no mercy?</a:t>
            </a:r>
          </a:p>
          <a:p>
            <a:pPr marL="3175" indent="336550">
              <a:buNone/>
            </a:pPr>
            <a:r>
              <a:rPr lang="en-US" sz="1600" b="1" dirty="0" smtClean="0"/>
              <a:t>He whirled toward Price Manor.  The blaze erupted from every window and door, scarlet serpents of flame devouring all in their path, engulfing everything.</a:t>
            </a:r>
          </a:p>
          <a:p>
            <a:pPr marL="3175" indent="336550">
              <a:buNone/>
            </a:pPr>
            <a:r>
              <a:rPr lang="en-US" sz="1600" b="1" dirty="0" smtClean="0"/>
              <a:t>Where was the rest of his family?  The servants, the butler, even the scullery maid?  Had they escaped or had the beast killed them, too?</a:t>
            </a:r>
          </a:p>
          <a:p>
            <a:pPr marL="3175" indent="336550">
              <a:buNone/>
            </a:pPr>
            <a:r>
              <a:rPr lang="en-US" sz="1600" b="1" dirty="0" smtClean="0"/>
              <a:t>"Please."  He raced back toward the house, only to be grabbed and flung to the cobblestones.  Dazed and gasping for air, Jonathan peered up at the cloaked shape looming over him.  </a:t>
            </a:r>
          </a:p>
          <a:p>
            <a:pPr marL="3175" indent="336550">
              <a:buNone/>
            </a:pPr>
            <a:r>
              <a:rPr lang="en-US" sz="1600" b="1" dirty="0" smtClean="0"/>
              <a:t>"You cannot save anyone, you fool.  They're all dead.  Your family, and Lady Anne's as well." </a:t>
            </a:r>
            <a:endParaRPr lang="en-US" sz="1600" b="1" dirty="0"/>
          </a:p>
        </p:txBody>
      </p:sp>
      <p:sp>
        <p:nvSpPr>
          <p:cNvPr id="4" name="Rectangle 3"/>
          <p:cNvSpPr/>
          <p:nvPr/>
        </p:nvSpPr>
        <p:spPr>
          <a:xfrm>
            <a:off x="1295400" y="2533454"/>
            <a:ext cx="2095892" cy="20974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5410200"/>
            <a:ext cx="7956223" cy="1295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4400" y="1447800"/>
            <a:ext cx="8077200" cy="1066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62800" y="152400"/>
            <a:ext cx="17526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Strengths</a:t>
            </a:r>
          </a:p>
          <a:p>
            <a:pPr marL="169863" indent="-169863">
              <a:spcAft>
                <a:spcPts val="0"/>
              </a:spcAft>
              <a:buFont typeface="Arial" pitchFamily="34" charset="0"/>
              <a:buChar char="•"/>
            </a:pPr>
            <a:r>
              <a:rPr lang="en-US" sz="2000" b="1" dirty="0" smtClean="0"/>
              <a:t>Active</a:t>
            </a:r>
          </a:p>
          <a:p>
            <a:pPr marL="169863" indent="-169863">
              <a:spcAft>
                <a:spcPts val="0"/>
              </a:spcAft>
              <a:buFont typeface="Arial" pitchFamily="34" charset="0"/>
              <a:buChar char="•"/>
            </a:pPr>
            <a:r>
              <a:rPr lang="en-US" sz="2000" b="1" dirty="0" err="1" smtClean="0"/>
              <a:t>Immed</a:t>
            </a:r>
            <a:r>
              <a:rPr lang="en-US" sz="2000" b="1" dirty="0" smtClean="0"/>
              <a:t>.</a:t>
            </a:r>
          </a:p>
          <a:p>
            <a:pPr marL="169863" indent="-169863">
              <a:spcAft>
                <a:spcPts val="0"/>
              </a:spcAft>
              <a:buFont typeface="Arial" pitchFamily="34" charset="0"/>
              <a:buChar char="•"/>
            </a:pPr>
            <a:r>
              <a:rPr lang="en-US" sz="2000" b="1" dirty="0" smtClean="0"/>
              <a:t>Showing</a:t>
            </a:r>
          </a:p>
          <a:p>
            <a:pPr marL="169863" indent="-169863">
              <a:spcAft>
                <a:spcPts val="0"/>
              </a:spcAft>
              <a:buFont typeface="Arial" pitchFamily="34" charset="0"/>
              <a:buChar char="•"/>
            </a:pPr>
            <a:r>
              <a:rPr lang="en-US" sz="2000" b="1" dirty="0" smtClean="0"/>
              <a:t>Editor Requested</a:t>
            </a:r>
            <a:endParaRPr lang="en-US" sz="2000" b="1" dirty="0" smtClean="0"/>
          </a:p>
        </p:txBody>
      </p:sp>
      <p:sp>
        <p:nvSpPr>
          <p:cNvPr id="7" name="Rectangle 6"/>
          <p:cNvSpPr/>
          <p:nvPr/>
        </p:nvSpPr>
        <p:spPr>
          <a:xfrm>
            <a:off x="7162800" y="152400"/>
            <a:ext cx="17526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Weakness</a:t>
            </a:r>
          </a:p>
          <a:p>
            <a:pPr marL="169863" indent="-169863">
              <a:spcAft>
                <a:spcPts val="0"/>
              </a:spcAft>
              <a:buFont typeface="Arial" pitchFamily="34" charset="0"/>
              <a:buChar char="•"/>
            </a:pPr>
            <a:r>
              <a:rPr lang="en-US" sz="2000" b="1" dirty="0" smtClean="0"/>
              <a:t>A few telling phrases</a:t>
            </a:r>
          </a:p>
          <a:p>
            <a:pPr marL="169863" indent="-169863">
              <a:spcAft>
                <a:spcPts val="0"/>
              </a:spcAft>
              <a:buFont typeface="Arial" pitchFamily="34" charset="0"/>
              <a:buChar char="•"/>
            </a:pPr>
            <a:r>
              <a:rPr lang="en-US" sz="2000" b="1" dirty="0" smtClean="0"/>
              <a:t>Small Stuff Editing</a:t>
            </a:r>
          </a:p>
        </p:txBody>
      </p:sp>
      <p:sp>
        <p:nvSpPr>
          <p:cNvPr id="9" name="Rectangle 8"/>
          <p:cNvSpPr/>
          <p:nvPr/>
        </p:nvSpPr>
        <p:spPr>
          <a:xfrm>
            <a:off x="7115483" y="2800150"/>
            <a:ext cx="1495117" cy="24785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61725" y="3010300"/>
            <a:ext cx="1324275" cy="24785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8" grpId="0" animBg="1"/>
      <p:bldP spid="8" grpId="1" animBg="1"/>
      <p:bldP spid="6" grpId="0" animBg="1"/>
      <p:bldP spid="7"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0" y="1447800"/>
            <a:ext cx="8077200" cy="4724400"/>
          </a:xfrm>
        </p:spPr>
        <p:txBody>
          <a:bodyPr/>
          <a:lstStyle/>
          <a:p>
            <a:pPr>
              <a:spcBef>
                <a:spcPts val="0"/>
              </a:spcBef>
            </a:pPr>
            <a:r>
              <a:rPr lang="en-US" sz="2800" b="1" dirty="0" smtClean="0"/>
              <a:t>Take what you want and leave the rest!!!</a:t>
            </a:r>
          </a:p>
          <a:p>
            <a:pPr>
              <a:spcBef>
                <a:spcPts val="0"/>
              </a:spcBef>
            </a:pPr>
            <a:r>
              <a:rPr lang="en-US" sz="2800" b="1" dirty="0" smtClean="0"/>
              <a:t>You </a:t>
            </a:r>
            <a:r>
              <a:rPr lang="en-US" sz="2800" b="1" dirty="0" smtClean="0"/>
              <a:t>don’t have three chapters, or one chapter or even three pages.  You have three paragraphs…one page if you’re lucky.</a:t>
            </a:r>
          </a:p>
          <a:p>
            <a:pPr>
              <a:spcBef>
                <a:spcPts val="0"/>
              </a:spcBef>
            </a:pPr>
            <a:r>
              <a:rPr lang="en-US" sz="2800" b="1" dirty="0" smtClean="0"/>
              <a:t>Handout available</a:t>
            </a:r>
          </a:p>
          <a:p>
            <a:pPr lvl="1">
              <a:spcBef>
                <a:spcPts val="0"/>
              </a:spcBef>
            </a:pPr>
            <a:r>
              <a:rPr lang="en-US" sz="2400" b="1" dirty="0" smtClean="0">
                <a:hlinkClick r:id="rId3"/>
              </a:rPr>
              <a:t>www.rwanational.org</a:t>
            </a:r>
            <a:r>
              <a:rPr lang="en-US" sz="2400" b="1" dirty="0" smtClean="0"/>
              <a:t> </a:t>
            </a:r>
            <a:r>
              <a:rPr lang="en-US" sz="2400" b="1" dirty="0" smtClean="0"/>
              <a:t>(available now)</a:t>
            </a:r>
            <a:endParaRPr lang="en-US" sz="2400" b="1" dirty="0" smtClean="0"/>
          </a:p>
          <a:p>
            <a:pPr lvl="1">
              <a:spcBef>
                <a:spcPts val="0"/>
              </a:spcBef>
            </a:pPr>
            <a:r>
              <a:rPr lang="en-US" sz="2400" b="1" dirty="0" smtClean="0">
                <a:hlinkClick r:id="rId4"/>
              </a:rPr>
              <a:t>www.robinperini.com</a:t>
            </a:r>
            <a:r>
              <a:rPr lang="en-US" sz="2400" b="1" dirty="0" smtClean="0"/>
              <a:t> (1 week after conference)</a:t>
            </a:r>
          </a:p>
          <a:p>
            <a:pPr>
              <a:spcBef>
                <a:spcPts val="0"/>
              </a:spcBef>
            </a:pPr>
            <a:r>
              <a:rPr lang="en-US" sz="2800" b="1" dirty="0" smtClean="0"/>
              <a:t>Presentation/Survey Results </a:t>
            </a:r>
            <a:r>
              <a:rPr lang="en-US" sz="2800" b="1" dirty="0" smtClean="0"/>
              <a:t>available</a:t>
            </a:r>
            <a:endParaRPr lang="en-US" sz="2800" b="1" dirty="0" smtClean="0"/>
          </a:p>
          <a:p>
            <a:pPr lvl="1">
              <a:spcBef>
                <a:spcPts val="0"/>
              </a:spcBef>
            </a:pPr>
            <a:r>
              <a:rPr lang="en-US" sz="2400" b="1" dirty="0" smtClean="0">
                <a:hlinkClick r:id="rId4"/>
              </a:rPr>
              <a:t>www.robinperini.com</a:t>
            </a:r>
            <a:r>
              <a:rPr lang="en-US" sz="2400" b="1" dirty="0" smtClean="0"/>
              <a:t> </a:t>
            </a:r>
            <a:r>
              <a:rPr lang="en-US" sz="2400" b="1" dirty="0" smtClean="0"/>
              <a:t>(1 week after conference)</a:t>
            </a:r>
            <a:endParaRPr lang="en-US" sz="2400" b="1" dirty="0" smtClean="0"/>
          </a:p>
          <a:p>
            <a:pPr>
              <a:spcBef>
                <a:spcPts val="0"/>
              </a:spcBef>
            </a:pPr>
            <a:r>
              <a:rPr lang="en-US" sz="2800" b="1" dirty="0" smtClean="0"/>
              <a:t>Drawing </a:t>
            </a:r>
            <a:r>
              <a:rPr lang="en-US" sz="2800" b="1" dirty="0" smtClean="0"/>
              <a:t>for Book – Emotional Structure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Activate Your Writing in Opening</a:t>
            </a:r>
            <a:endParaRPr lang="en-US" dirty="0"/>
          </a:p>
        </p:txBody>
      </p:sp>
      <p:sp>
        <p:nvSpPr>
          <p:cNvPr id="3" name="Content Placeholder 2"/>
          <p:cNvSpPr>
            <a:spLocks noGrp="1"/>
          </p:cNvSpPr>
          <p:nvPr>
            <p:ph idx="1"/>
          </p:nvPr>
        </p:nvSpPr>
        <p:spPr/>
        <p:txBody>
          <a:bodyPr/>
          <a:lstStyle/>
          <a:p>
            <a:r>
              <a:rPr lang="en-US" sz="2800" b="1" dirty="0" smtClean="0"/>
              <a:t>Use powerful, picturing-forming and image-making words</a:t>
            </a:r>
          </a:p>
          <a:p>
            <a:r>
              <a:rPr lang="en-US" sz="2800" b="1" dirty="0" smtClean="0"/>
              <a:t>Evoke emotions with your word choices</a:t>
            </a:r>
          </a:p>
          <a:p>
            <a:r>
              <a:rPr lang="en-US" sz="2800" b="1" dirty="0" smtClean="0"/>
              <a:t>Excuse me, your research is showing….</a:t>
            </a:r>
          </a:p>
          <a:p>
            <a:r>
              <a:rPr lang="en-US" sz="2800" b="1" dirty="0" smtClean="0"/>
              <a:t>Interpreting scenes through the genre and the viewpoint characters' emotions</a:t>
            </a:r>
          </a:p>
          <a:p>
            <a:r>
              <a:rPr lang="en-US" sz="2800" b="1" dirty="0" smtClean="0"/>
              <a:t>Deep Point of View – critical to active and emotional writing</a:t>
            </a:r>
          </a:p>
          <a:p>
            <a:endParaRPr lang="en-US"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to those who provided samples</a:t>
            </a:r>
            <a:endParaRPr lang="en-US" dirty="0"/>
          </a:p>
        </p:txBody>
      </p:sp>
      <p:sp>
        <p:nvSpPr>
          <p:cNvPr id="3" name="Content Placeholder 2"/>
          <p:cNvSpPr>
            <a:spLocks noGrp="1"/>
          </p:cNvSpPr>
          <p:nvPr>
            <p:ph idx="1"/>
          </p:nvPr>
        </p:nvSpPr>
        <p:spPr/>
        <p:txBody>
          <a:bodyPr/>
          <a:lstStyle/>
          <a:p>
            <a:r>
              <a:rPr lang="en-US" b="1" dirty="0" smtClean="0"/>
              <a:t>A couple of openings</a:t>
            </a:r>
            <a:endParaRPr lang="en-US" b="1" dirty="0" smtClean="0"/>
          </a:p>
          <a:p>
            <a:endParaRPr lang="en-US" b="1" dirty="0" smtClean="0"/>
          </a:p>
          <a:p>
            <a:r>
              <a:rPr lang="en-US" b="1" dirty="0" smtClean="0"/>
              <a:t>Title</a:t>
            </a:r>
          </a:p>
          <a:p>
            <a:r>
              <a:rPr lang="en-US" b="1" dirty="0" smtClean="0"/>
              <a:t>Log Line</a:t>
            </a:r>
          </a:p>
          <a:p>
            <a:r>
              <a:rPr lang="en-US" b="1" dirty="0" smtClean="0"/>
              <a:t>First line</a:t>
            </a:r>
          </a:p>
          <a:p>
            <a:r>
              <a:rPr lang="en-US" b="1" dirty="0" smtClean="0"/>
              <a:t>First page</a:t>
            </a:r>
          </a:p>
          <a:p>
            <a:endParaRPr lang="en-US" b="1" dirty="0" smtClean="0"/>
          </a:p>
          <a:p>
            <a:r>
              <a:rPr lang="en-US" b="1" dirty="0" smtClean="0"/>
              <a:t>General Comments</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Devil May Care</a:t>
            </a:r>
            <a:endParaRPr lang="en-US" dirty="0"/>
          </a:p>
        </p:txBody>
      </p:sp>
      <p:sp>
        <p:nvSpPr>
          <p:cNvPr id="3" name="Content Placeholder 2"/>
          <p:cNvSpPr>
            <a:spLocks noGrp="1"/>
          </p:cNvSpPr>
          <p:nvPr>
            <p:ph idx="1"/>
          </p:nvPr>
        </p:nvSpPr>
        <p:spPr>
          <a:xfrm>
            <a:off x="838200" y="1524000"/>
            <a:ext cx="8153400" cy="4724400"/>
          </a:xfrm>
        </p:spPr>
        <p:txBody>
          <a:bodyPr/>
          <a:lstStyle/>
          <a:p>
            <a:pPr marL="3175" indent="336550">
              <a:buNone/>
            </a:pPr>
            <a:r>
              <a:rPr lang="en-US" sz="1600" b="1" i="1" dirty="0" smtClean="0"/>
              <a:t>January 4, 1809 </a:t>
            </a:r>
            <a:r>
              <a:rPr lang="en-US" sz="1600" b="1" i="1" dirty="0" smtClean="0">
                <a:sym typeface="Wingdings"/>
              </a:rPr>
              <a:t> </a:t>
            </a:r>
            <a:r>
              <a:rPr lang="en-US" sz="1600" b="1" i="1" dirty="0" smtClean="0"/>
              <a:t>Whitehall Palace, London</a:t>
            </a:r>
          </a:p>
          <a:p>
            <a:pPr marL="3175" indent="336550">
              <a:spcBef>
                <a:spcPts val="0"/>
              </a:spcBef>
              <a:buNone/>
            </a:pPr>
            <a:r>
              <a:rPr lang="en-US" sz="1600" b="1" dirty="0" smtClean="0"/>
              <a:t> </a:t>
            </a:r>
            <a:endParaRPr lang="en-US" sz="100" b="1" dirty="0" smtClean="0"/>
          </a:p>
          <a:p>
            <a:pPr marL="3175" indent="336550">
              <a:buNone/>
            </a:pPr>
            <a:r>
              <a:rPr lang="en-US" sz="1600" b="1" dirty="0" smtClean="0"/>
              <a:t> </a:t>
            </a:r>
            <a:r>
              <a:rPr lang="en-US" sz="1800" b="1" dirty="0" smtClean="0"/>
              <a:t>With two soldiers marching her into Whitehall, Rachel felt like a common criminal. </a:t>
            </a:r>
            <a:r>
              <a:rPr lang="en-US" sz="1600" b="1" dirty="0" smtClean="0"/>
              <a:t>The soldiers gripped their muskets tight, and the one on her left kept casting nervous looks at her, as if afraid she’d attack. 	</a:t>
            </a:r>
          </a:p>
          <a:p>
            <a:pPr marL="3175" indent="336550">
              <a:buNone/>
            </a:pPr>
            <a:r>
              <a:rPr lang="en-US" sz="1600" b="1" i="1" dirty="0" smtClean="0"/>
              <a:t>Ridiculous</a:t>
            </a:r>
            <a:r>
              <a:rPr lang="en-US" sz="1600" b="1" dirty="0" smtClean="0"/>
              <a:t>—she was unarmed, and half his size. A poor little governess. What did he think she was going to do, scold him about his posture? Force him to eat his carrots and peas? </a:t>
            </a:r>
          </a:p>
          <a:p>
            <a:pPr marL="3175" indent="336550">
              <a:buNone/>
            </a:pPr>
            <a:r>
              <a:rPr lang="en-US" sz="1600" b="1" dirty="0" smtClean="0"/>
              <a:t>The sole criminal act of her adult life so far had been sneaking a slice of ginger-cake to her room one night, against Lady Greeley’s orders that she eat only in the nursery or the kitchens. And yet, </a:t>
            </a:r>
            <a:r>
              <a:rPr lang="en-US" sz="1600" b="1" i="1" dirty="0" smtClean="0"/>
              <a:t>someone</a:t>
            </a:r>
            <a:r>
              <a:rPr lang="en-US" sz="1600" b="1" dirty="0" smtClean="0"/>
              <a:t> had called her here. A grim-faced solicitor had traveled clear to Lancashire, insisting she follow him to London. Though he’d been maddeningly vague about the reason, making only cryptic references to the good of the British crown. </a:t>
            </a:r>
          </a:p>
          <a:p>
            <a:pPr marL="3175" indent="336550">
              <a:buNone/>
            </a:pPr>
            <a:r>
              <a:rPr lang="en-US" sz="1600" b="1" dirty="0" smtClean="0"/>
              <a:t>The feeling of absurdity threatened to swamp her. She was nobody, she had no information of value—unless someone at high levels of government wished to know of Lord Greeley’s unseemly enthusiasm for the local dairymaids, or Lady Greeley’s habit of stashing a brandy flask in her embroidery chest, just beneath the yellow floss. </a:t>
            </a:r>
            <a:endParaRPr lang="en-US" sz="1600" b="1" dirty="0" smtClean="0"/>
          </a:p>
          <a:p>
            <a:pPr marL="3175" indent="336550">
              <a:buNone/>
            </a:pPr>
            <a:r>
              <a:rPr lang="en-US" sz="1600" b="1" dirty="0" smtClean="0"/>
              <a:t>Of course, that left the possibility that someone had something to tell her.</a:t>
            </a:r>
            <a:r>
              <a:rPr lang="en-US" sz="1600" b="1" dirty="0" smtClean="0"/>
              <a:t>	</a:t>
            </a:r>
          </a:p>
          <a:p>
            <a:pPr>
              <a:buNone/>
            </a:pPr>
            <a:endParaRPr lang="en-US" sz="1600" b="1" dirty="0"/>
          </a:p>
        </p:txBody>
      </p:sp>
      <p:sp>
        <p:nvSpPr>
          <p:cNvPr id="4" name="Rectangle 3"/>
          <p:cNvSpPr/>
          <p:nvPr/>
        </p:nvSpPr>
        <p:spPr>
          <a:xfrm>
            <a:off x="838200" y="1524000"/>
            <a:ext cx="7956223" cy="1371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81800" y="152400"/>
            <a:ext cx="22098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Strengths</a:t>
            </a:r>
          </a:p>
          <a:p>
            <a:pPr marL="169863" indent="-169863">
              <a:spcAft>
                <a:spcPts val="0"/>
              </a:spcAft>
              <a:buFont typeface="Arial" pitchFamily="34" charset="0"/>
              <a:buChar char="•"/>
            </a:pPr>
            <a:r>
              <a:rPr lang="en-US" sz="2000" b="1" dirty="0" smtClean="0"/>
              <a:t>Voice</a:t>
            </a:r>
          </a:p>
          <a:p>
            <a:pPr marL="169863" indent="-169863">
              <a:spcAft>
                <a:spcPts val="0"/>
              </a:spcAft>
              <a:buFont typeface="Arial" pitchFamily="34" charset="0"/>
              <a:buChar char="•"/>
            </a:pPr>
            <a:r>
              <a:rPr lang="en-US" sz="2000" b="1" dirty="0" smtClean="0"/>
              <a:t>Sympathy</a:t>
            </a:r>
          </a:p>
          <a:p>
            <a:pPr marL="169863" indent="-169863">
              <a:spcAft>
                <a:spcPts val="0"/>
              </a:spcAft>
              <a:buFont typeface="Arial" pitchFamily="34" charset="0"/>
              <a:buChar char="•"/>
            </a:pPr>
            <a:r>
              <a:rPr lang="en-US" sz="2000" b="1" dirty="0" smtClean="0"/>
              <a:t>Like heroine</a:t>
            </a:r>
          </a:p>
          <a:p>
            <a:pPr marL="169863" indent="-169863">
              <a:spcAft>
                <a:spcPts val="0"/>
              </a:spcAft>
              <a:buFont typeface="Arial" pitchFamily="34" charset="0"/>
              <a:buChar char="•"/>
            </a:pPr>
            <a:r>
              <a:rPr lang="en-US" sz="2000" b="1" dirty="0" smtClean="0"/>
              <a:t>Fish out of water</a:t>
            </a:r>
          </a:p>
        </p:txBody>
      </p:sp>
      <p:sp>
        <p:nvSpPr>
          <p:cNvPr id="8" name="Rectangle 7"/>
          <p:cNvSpPr/>
          <p:nvPr/>
        </p:nvSpPr>
        <p:spPr>
          <a:xfrm>
            <a:off x="1187777" y="6477000"/>
            <a:ext cx="7346623" cy="30087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781800" y="152400"/>
            <a:ext cx="22098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Weakness</a:t>
            </a:r>
          </a:p>
          <a:p>
            <a:pPr marL="169863" indent="-169863">
              <a:spcAft>
                <a:spcPts val="0"/>
              </a:spcAft>
              <a:buFont typeface="Arial" pitchFamily="34" charset="0"/>
              <a:buChar char="•"/>
            </a:pPr>
            <a:r>
              <a:rPr lang="en-US" sz="2000" b="1" dirty="0" smtClean="0"/>
              <a:t>A </a:t>
            </a:r>
            <a:r>
              <a:rPr lang="en-US" sz="2000" b="1" dirty="0" smtClean="0"/>
              <a:t>bit wordy…</a:t>
            </a:r>
          </a:p>
          <a:p>
            <a:pPr marL="169863" indent="-169863">
              <a:spcAft>
                <a:spcPts val="0"/>
              </a:spcAft>
              <a:buFont typeface="Arial" pitchFamily="34" charset="0"/>
              <a:buChar char="•"/>
            </a:pPr>
            <a:r>
              <a:rPr lang="en-US" sz="2000" b="1" dirty="0" smtClean="0"/>
              <a:t>Last line</a:t>
            </a:r>
          </a:p>
          <a:p>
            <a:pPr marL="169863" indent="-169863">
              <a:spcAft>
                <a:spcPts val="0"/>
              </a:spcAft>
              <a:buFont typeface="Arial" pitchFamily="34" charset="0"/>
              <a:buChar char="•"/>
            </a:pPr>
            <a:r>
              <a:rPr lang="en-US" sz="2000" b="1" dirty="0" smtClean="0"/>
              <a:t>Connection to heroine’s motivation</a:t>
            </a:r>
          </a:p>
        </p:txBody>
      </p:sp>
      <p:sp>
        <p:nvSpPr>
          <p:cNvPr id="6" name="Rectangle 5"/>
          <p:cNvSpPr/>
          <p:nvPr/>
        </p:nvSpPr>
        <p:spPr>
          <a:xfrm>
            <a:off x="6781800" y="152400"/>
            <a:ext cx="22098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Would we read page 2?</a:t>
            </a:r>
          </a:p>
          <a:p>
            <a:pPr marL="169863" indent="-169863">
              <a:spcAft>
                <a:spcPts val="0"/>
              </a:spcAft>
            </a:pPr>
            <a:endParaRPr lang="en-US" sz="2000" b="1" dirty="0" smtClean="0"/>
          </a:p>
          <a:p>
            <a:pPr marL="169863" indent="-169863">
              <a:spcAft>
                <a:spcPts val="0"/>
              </a:spcAft>
            </a:pPr>
            <a:r>
              <a:rPr lang="en-US" sz="2000" b="1" dirty="0" smtClean="0">
                <a:solidFill>
                  <a:srgbClr val="C00000"/>
                </a:solidFill>
              </a:rPr>
              <a:t>          YES!</a:t>
            </a:r>
            <a:endParaRPr lang="en-US" sz="2000" b="1" dirty="0" smtClean="0">
              <a:solidFill>
                <a:srgbClr val="C00000"/>
              </a:solidFill>
            </a:endParaRPr>
          </a:p>
        </p:txBody>
      </p:sp>
      <p:sp>
        <p:nvSpPr>
          <p:cNvPr id="9" name="Rectangle 8"/>
          <p:cNvSpPr/>
          <p:nvPr/>
        </p:nvSpPr>
        <p:spPr>
          <a:xfrm>
            <a:off x="847023" y="3200400"/>
            <a:ext cx="7992177" cy="533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56270" y="3657599"/>
            <a:ext cx="7992177" cy="7620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8200" y="5943600"/>
            <a:ext cx="7848601" cy="533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4"/>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0"/>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childTnLst>
                                </p:cTn>
                              </p:par>
                              <p:par>
                                <p:cTn id="67" presetID="1" presetClass="exit" presetSubtype="0" fill="hold" grpId="1" nodeType="withEffect">
                                  <p:stCondLst>
                                    <p:cond delay="0"/>
                                  </p:stCondLst>
                                  <p:childTnLst>
                                    <p:set>
                                      <p:cBhvr>
                                        <p:cTn id="68" dur="1" fill="hold">
                                          <p:stCondLst>
                                            <p:cond delay="0"/>
                                          </p:stCondLst>
                                        </p:cTn>
                                        <p:tgtEl>
                                          <p:spTgt spid="8"/>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P spid="7" grpId="0" animBg="1"/>
      <p:bldP spid="8" grpId="0" animBg="1"/>
      <p:bldP spid="8" grpId="1" animBg="1"/>
      <p:bldP spid="5" grpId="0" animBg="1"/>
      <p:bldP spid="6" grpId="0" animBg="1"/>
      <p:bldP spid="9" grpId="0" animBg="1"/>
      <p:bldP spid="9" grpId="1" animBg="1"/>
      <p:bldP spid="10" grpId="0" animBg="1"/>
      <p:bldP spid="10" grpId="1" animBg="1"/>
      <p:bldP spid="11" grpId="0" animBg="1"/>
      <p:bldP spid="11"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of a Lifetime</a:t>
            </a:r>
            <a:endParaRPr lang="en-US" dirty="0"/>
          </a:p>
        </p:txBody>
      </p:sp>
      <p:sp>
        <p:nvSpPr>
          <p:cNvPr id="3" name="Content Placeholder 2"/>
          <p:cNvSpPr>
            <a:spLocks noGrp="1"/>
          </p:cNvSpPr>
          <p:nvPr>
            <p:ph idx="1"/>
          </p:nvPr>
        </p:nvSpPr>
        <p:spPr/>
        <p:txBody>
          <a:bodyPr/>
          <a:lstStyle/>
          <a:p>
            <a:pPr marL="0" indent="339725">
              <a:buNone/>
            </a:pPr>
            <a:r>
              <a:rPr lang="en-US" sz="1800" b="1" dirty="0" err="1" smtClean="0"/>
              <a:t>Rianna's</a:t>
            </a:r>
            <a:r>
              <a:rPr lang="en-US" sz="1800" b="1" dirty="0" smtClean="0"/>
              <a:t> fingers dug into the vinyl upholstery as the van slid in the snow covering the mountain pass. </a:t>
            </a:r>
            <a:r>
              <a:rPr lang="en-US" sz="1600" b="1" dirty="0" smtClean="0"/>
              <a:t>She looked out the window to gauge the distance between their vehicle and the edge of the road and saw nothing but a tiny barrier between the shoulder and the tree-filled canyon below. Snowflakes scattered against the windshield, and the steady gusts made visibility nearly impossible. How could their guide Tom see in this storm? </a:t>
            </a:r>
          </a:p>
          <a:p>
            <a:pPr marL="0" indent="339725">
              <a:buNone/>
            </a:pPr>
            <a:r>
              <a:rPr lang="en-US" sz="1600" b="1" i="1" dirty="0" smtClean="0"/>
              <a:t>Relax</a:t>
            </a:r>
            <a:r>
              <a:rPr lang="en-US" sz="1600" b="1" dirty="0" smtClean="0"/>
              <a:t>, she swallowed her panic. How much longer would it take them to reach the top? As if he’d read her mind, Tom called out mile marker three. </a:t>
            </a:r>
            <a:r>
              <a:rPr lang="en-US" sz="1600" b="1" i="1" dirty="0" smtClean="0"/>
              <a:t>Three?</a:t>
            </a:r>
            <a:r>
              <a:rPr lang="en-US" sz="1600" b="1" dirty="0" smtClean="0"/>
              <a:t> Only three miles of their eight-mile climb had been completed? Her nerves were shot. </a:t>
            </a:r>
            <a:br>
              <a:rPr lang="en-US" sz="1600" b="1" dirty="0" smtClean="0"/>
            </a:br>
            <a:r>
              <a:rPr lang="en-US" sz="1600" b="1" dirty="0" smtClean="0"/>
              <a:t>Shit, what was wrong with her? Why was she so apprehensive? Was it just the storm and the height of the mountain or was it something else? Even though she knew it was pointless, she peered out the window and tried to capture a glimpse of the summit. Just as she suspected, there was nothing but a gray haze of cloud cover above them. </a:t>
            </a:r>
          </a:p>
          <a:p>
            <a:pPr marL="0" indent="339725">
              <a:buNone/>
            </a:pPr>
            <a:r>
              <a:rPr lang="en-US" sz="1600" b="1" dirty="0" smtClean="0"/>
              <a:t>Damn. She pushed thoughts of the ride out of her mind and concentrated on information. Interesting facts always distracted her. </a:t>
            </a:r>
            <a:r>
              <a:rPr lang="en-US" sz="1600" b="1" i="1" dirty="0" smtClean="0"/>
              <a:t>Think</a:t>
            </a:r>
            <a:r>
              <a:rPr lang="en-US" sz="1600" b="1" dirty="0" smtClean="0"/>
              <a:t>. </a:t>
            </a:r>
            <a:r>
              <a:rPr lang="en-US" sz="1600" b="1" i="1" dirty="0" smtClean="0"/>
              <a:t>Think about Forever Hill</a:t>
            </a:r>
            <a:r>
              <a:rPr lang="en-US" sz="1600" b="1" dirty="0" smtClean="0"/>
              <a:t>. Well, for one, it was aptly named because it was taking forever to get to the top. </a:t>
            </a:r>
            <a:r>
              <a:rPr lang="en-US" sz="1600" b="1" i="1" dirty="0" smtClean="0"/>
              <a:t>That’s not funny, </a:t>
            </a:r>
            <a:r>
              <a:rPr lang="en-US" sz="1600" b="1" i="1" dirty="0" err="1" smtClean="0"/>
              <a:t>Rianna</a:t>
            </a:r>
            <a:r>
              <a:rPr lang="en-US" sz="1600" b="1" i="1" dirty="0" smtClean="0"/>
              <a:t>, think about the assignment</a:t>
            </a:r>
            <a:r>
              <a:rPr lang="en-US" sz="1600" b="1" dirty="0" smtClean="0"/>
              <a:t>, she silently chided. </a:t>
            </a:r>
            <a:r>
              <a:rPr lang="en-US" sz="1600" b="1" i="1" dirty="0" smtClean="0"/>
              <a:t>How would you describe this place in your article? </a:t>
            </a:r>
            <a:r>
              <a:rPr lang="en-US" sz="1600" b="1" dirty="0" smtClean="0"/>
              <a:t>She closed her eyes and mentally began to write. </a:t>
            </a:r>
          </a:p>
          <a:p>
            <a:pPr marL="0" indent="339725">
              <a:buNone/>
            </a:pPr>
            <a:endParaRPr lang="en-US" sz="1600" b="1" dirty="0"/>
          </a:p>
        </p:txBody>
      </p:sp>
      <p:sp>
        <p:nvSpPr>
          <p:cNvPr id="7" name="Rectangle 6"/>
          <p:cNvSpPr/>
          <p:nvPr/>
        </p:nvSpPr>
        <p:spPr>
          <a:xfrm>
            <a:off x="914400" y="1524000"/>
            <a:ext cx="7956223" cy="609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495800" y="152400"/>
            <a:ext cx="4419600" cy="1219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Strengths</a:t>
            </a:r>
          </a:p>
          <a:p>
            <a:pPr marL="169863" indent="-169863">
              <a:spcAft>
                <a:spcPts val="0"/>
              </a:spcAft>
              <a:buFont typeface="Arial" pitchFamily="34" charset="0"/>
              <a:buChar char="•"/>
            </a:pPr>
            <a:r>
              <a:rPr lang="en-US" sz="2000" b="1" dirty="0" smtClean="0"/>
              <a:t>Good Writing</a:t>
            </a:r>
          </a:p>
          <a:p>
            <a:pPr marL="169863" indent="-169863">
              <a:spcAft>
                <a:spcPts val="0"/>
              </a:spcAft>
              <a:buFont typeface="Arial" pitchFamily="34" charset="0"/>
              <a:buChar char="•"/>
            </a:pPr>
            <a:r>
              <a:rPr lang="en-US" sz="2000" b="1" dirty="0" smtClean="0"/>
              <a:t>Showing emotion</a:t>
            </a:r>
          </a:p>
          <a:p>
            <a:pPr marL="169863" indent="-169863">
              <a:spcAft>
                <a:spcPts val="0"/>
              </a:spcAft>
              <a:buFont typeface="Arial" pitchFamily="34" charset="0"/>
              <a:buChar char="•"/>
            </a:pPr>
            <a:r>
              <a:rPr lang="en-US" sz="2000" b="1" dirty="0" smtClean="0"/>
              <a:t>Strongest writing is later…</a:t>
            </a:r>
          </a:p>
        </p:txBody>
      </p:sp>
      <p:sp>
        <p:nvSpPr>
          <p:cNvPr id="9" name="Rectangle 8"/>
          <p:cNvSpPr/>
          <p:nvPr/>
        </p:nvSpPr>
        <p:spPr>
          <a:xfrm>
            <a:off x="914400" y="5105400"/>
            <a:ext cx="7924800" cy="1524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038600" y="152400"/>
            <a:ext cx="4876800" cy="1219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Weakness</a:t>
            </a:r>
          </a:p>
          <a:p>
            <a:pPr marL="169863" indent="-169863">
              <a:spcAft>
                <a:spcPts val="0"/>
              </a:spcAft>
              <a:buFont typeface="Arial" pitchFamily="34" charset="0"/>
              <a:buChar char="•"/>
            </a:pPr>
            <a:r>
              <a:rPr lang="en-US" sz="2000" b="1" dirty="0" smtClean="0"/>
              <a:t>Not enough drama, tension</a:t>
            </a:r>
            <a:endParaRPr lang="en-US" sz="2000" b="1" dirty="0" smtClean="0"/>
          </a:p>
          <a:p>
            <a:pPr marL="169863" indent="-169863">
              <a:spcAft>
                <a:spcPts val="0"/>
              </a:spcAft>
              <a:buFont typeface="Arial" pitchFamily="34" charset="0"/>
              <a:buChar char="•"/>
            </a:pPr>
            <a:r>
              <a:rPr lang="en-US" sz="2000" b="1" dirty="0" smtClean="0"/>
              <a:t>Not compelling enough</a:t>
            </a:r>
          </a:p>
          <a:p>
            <a:pPr marL="169863" indent="-169863">
              <a:spcAft>
                <a:spcPts val="0"/>
              </a:spcAft>
              <a:buFont typeface="Arial" pitchFamily="34" charset="0"/>
              <a:buChar char="•"/>
            </a:pPr>
            <a:r>
              <a:rPr lang="en-US" sz="2000" b="1" dirty="0" smtClean="0"/>
              <a:t>No real action – travelling scene</a:t>
            </a:r>
          </a:p>
        </p:txBody>
      </p:sp>
      <p:sp>
        <p:nvSpPr>
          <p:cNvPr id="11" name="Rectangle 10"/>
          <p:cNvSpPr/>
          <p:nvPr/>
        </p:nvSpPr>
        <p:spPr>
          <a:xfrm>
            <a:off x="4038600" y="152400"/>
            <a:ext cx="4876800" cy="1219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Would we read page 2?</a:t>
            </a:r>
          </a:p>
          <a:p>
            <a:pPr marL="169863" indent="-169863">
              <a:spcAft>
                <a:spcPts val="0"/>
              </a:spcAft>
            </a:pPr>
            <a:endParaRPr lang="en-US" sz="900" b="1" dirty="0" smtClean="0"/>
          </a:p>
          <a:p>
            <a:pPr marL="169863" indent="-169863">
              <a:spcAft>
                <a:spcPts val="0"/>
              </a:spcAft>
            </a:pPr>
            <a:r>
              <a:rPr lang="en-US" sz="2000" b="1" dirty="0" smtClean="0">
                <a:solidFill>
                  <a:srgbClr val="C00000"/>
                </a:solidFill>
              </a:rPr>
              <a:t>Not yet, but…let’s look at how to fix it.</a:t>
            </a:r>
            <a:endParaRPr lang="en-US" sz="2000" b="1" dirty="0" smtClean="0">
              <a:solidFill>
                <a:srgbClr val="C00000"/>
              </a:solidFill>
            </a:endParaRPr>
          </a:p>
        </p:txBody>
      </p:sp>
      <p:sp>
        <p:nvSpPr>
          <p:cNvPr id="12" name="Rectangle 11"/>
          <p:cNvSpPr/>
          <p:nvPr/>
        </p:nvSpPr>
        <p:spPr>
          <a:xfrm>
            <a:off x="914400" y="2362200"/>
            <a:ext cx="7956223" cy="5035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7"/>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7" grpId="1" animBg="1"/>
      <p:bldP spid="8" grpId="0" animBg="1"/>
      <p:bldP spid="9" grpId="0" animBg="1"/>
      <p:bldP spid="9" grpId="1" animBg="1"/>
      <p:bldP spid="10" grpId="0" animBg="1"/>
      <p:bldP spid="11" grpId="0" animBg="1"/>
      <p:bldP spid="12" grpId="0" animBg="1"/>
      <p:bldP spid="12"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Lies</a:t>
            </a:r>
            <a:endParaRPr lang="en-US" dirty="0"/>
          </a:p>
        </p:txBody>
      </p:sp>
      <p:sp>
        <p:nvSpPr>
          <p:cNvPr id="3" name="Content Placeholder 2"/>
          <p:cNvSpPr>
            <a:spLocks noGrp="1"/>
          </p:cNvSpPr>
          <p:nvPr>
            <p:ph idx="1"/>
          </p:nvPr>
        </p:nvSpPr>
        <p:spPr>
          <a:xfrm>
            <a:off x="914400" y="1447800"/>
            <a:ext cx="8077200" cy="5410200"/>
          </a:xfrm>
        </p:spPr>
        <p:txBody>
          <a:bodyPr/>
          <a:lstStyle/>
          <a:p>
            <a:pPr marL="3175" indent="336550">
              <a:buNone/>
            </a:pPr>
            <a:r>
              <a:rPr lang="en-US" sz="1600" b="1" i="1" dirty="0" smtClean="0"/>
              <a:t>Keokuk, Iowa—Monday, August 1, 1938</a:t>
            </a:r>
          </a:p>
          <a:p>
            <a:pPr marL="3175" indent="336550">
              <a:buNone/>
            </a:pPr>
            <a:endParaRPr lang="en-US" sz="300" b="1" dirty="0" smtClean="0"/>
          </a:p>
          <a:p>
            <a:pPr marL="3175" indent="336550">
              <a:buNone/>
            </a:pPr>
            <a:r>
              <a:rPr lang="en-US" sz="1600" b="1" dirty="0" smtClean="0"/>
              <a:t>			          What </a:t>
            </a:r>
            <a:r>
              <a:rPr lang="en-US" sz="1600" b="1" dirty="0" smtClean="0"/>
              <a:t>an old wives’ tale—casting loaves of bread upon the water to find a corpse. But he couldn’t afford to argue and rile Chief Dexter again, especially with a distraught mother standing vigil on the riverbank.  </a:t>
            </a:r>
          </a:p>
          <a:p>
            <a:pPr marL="3175" indent="336550">
              <a:buNone/>
            </a:pPr>
            <a:r>
              <a:rPr lang="en-US" sz="1600" b="1" dirty="0" smtClean="0"/>
              <a:t>Mrs. Meister’s fourteen-year-old son, Jeremy, was last seen at dawn fishing for catfish just below Keokuk’s lock and dam. The boy’s empty johnboat had drifted to shore near the railroad roundhouse a little south of a ragtag collection of fishing shanties.</a:t>
            </a:r>
          </a:p>
          <a:p>
            <a:pPr marL="3175" indent="336550">
              <a:buNone/>
            </a:pPr>
            <a:r>
              <a:rPr lang="en-US" sz="1600" b="1" dirty="0" smtClean="0"/>
              <a:t>Will channeled his frustration into rowing—long, smooth strokes that knifed the boat beyond a swirling eddy. A third of the way across the Mississippi’s mile-wide span, Chief Dexter finally spoke. “Good a spot as any. We’re near where that barge captain saw the kid.”</a:t>
            </a:r>
          </a:p>
          <a:p>
            <a:pPr marL="3175" indent="336550">
              <a:buNone/>
            </a:pPr>
            <a:r>
              <a:rPr lang="en-US" sz="1600" b="1" dirty="0" smtClean="0"/>
              <a:t>The temperature had soared past ninety. Will extracted a soggy bandana from a back pocket and mopped at sweat pooling along his hairline and dribbling down the back of his neck. The fierce August sun boomeranged off the mirrored surface of the water, making his eyes tear. </a:t>
            </a:r>
            <a:endParaRPr lang="en-US" sz="1600" b="1" dirty="0" smtClean="0"/>
          </a:p>
          <a:p>
            <a:pPr marL="3175" indent="336550">
              <a:buNone/>
            </a:pPr>
            <a:r>
              <a:rPr lang="en-US" sz="1600" b="1" dirty="0" smtClean="0"/>
              <a:t>Will’s beefy boss shifted to open the picnic hamper holding the bread, and the rowboat wallowed in the murky water. For a moment, the rookie cop wondered if they’d capsize—a fitting end to one shipwreck of a week. </a:t>
            </a:r>
          </a:p>
          <a:p>
            <a:pPr marL="3175" indent="336550">
              <a:buNone/>
            </a:pPr>
            <a:endParaRPr lang="en-US" sz="1600" b="1" dirty="0" smtClean="0"/>
          </a:p>
          <a:p>
            <a:pPr marL="3175" indent="336550">
              <a:buNone/>
            </a:pPr>
            <a:endParaRPr lang="en-US" sz="1600" b="1" dirty="0"/>
          </a:p>
        </p:txBody>
      </p:sp>
      <p:sp>
        <p:nvSpPr>
          <p:cNvPr id="9" name="Rectangle 8"/>
          <p:cNvSpPr/>
          <p:nvPr/>
        </p:nvSpPr>
        <p:spPr>
          <a:xfrm>
            <a:off x="914400" y="1828800"/>
            <a:ext cx="7956223" cy="100102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81800" y="152400"/>
            <a:ext cx="22098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Strengths</a:t>
            </a:r>
          </a:p>
          <a:p>
            <a:pPr marL="169863" indent="-169863">
              <a:spcAft>
                <a:spcPts val="0"/>
              </a:spcAft>
              <a:buFont typeface="Arial" pitchFamily="34" charset="0"/>
              <a:buChar char="•"/>
            </a:pPr>
            <a:r>
              <a:rPr lang="en-US" sz="2000" b="1" dirty="0" smtClean="0"/>
              <a:t>Voice!!</a:t>
            </a:r>
            <a:endParaRPr lang="en-US" sz="2000" b="1" dirty="0" smtClean="0"/>
          </a:p>
          <a:p>
            <a:pPr marL="169863" indent="-169863">
              <a:spcAft>
                <a:spcPts val="0"/>
              </a:spcAft>
              <a:buFont typeface="Arial" pitchFamily="34" charset="0"/>
              <a:buChar char="•"/>
            </a:pPr>
            <a:r>
              <a:rPr lang="en-US" sz="2000" b="1" dirty="0" smtClean="0"/>
              <a:t>Like hero on pg 1</a:t>
            </a:r>
          </a:p>
          <a:p>
            <a:pPr marL="169863" indent="-169863">
              <a:spcAft>
                <a:spcPts val="0"/>
              </a:spcAft>
              <a:buFont typeface="Arial" pitchFamily="34" charset="0"/>
              <a:buChar char="•"/>
            </a:pPr>
            <a:r>
              <a:rPr lang="en-US" sz="2000" b="1" dirty="0" smtClean="0"/>
              <a:t>Imagery</a:t>
            </a:r>
          </a:p>
        </p:txBody>
      </p:sp>
      <p:sp>
        <p:nvSpPr>
          <p:cNvPr id="11" name="Rectangle 10"/>
          <p:cNvSpPr/>
          <p:nvPr/>
        </p:nvSpPr>
        <p:spPr>
          <a:xfrm>
            <a:off x="6781800" y="152400"/>
            <a:ext cx="2209800" cy="2667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Weakness</a:t>
            </a:r>
          </a:p>
          <a:p>
            <a:pPr marL="169863" indent="-169863">
              <a:spcAft>
                <a:spcPts val="0"/>
              </a:spcAft>
              <a:buFont typeface="Arial" pitchFamily="34" charset="0"/>
              <a:buChar char="•"/>
            </a:pPr>
            <a:r>
              <a:rPr lang="en-US" sz="2000" b="1" dirty="0" smtClean="0"/>
              <a:t>First </a:t>
            </a:r>
            <a:r>
              <a:rPr lang="en-US" sz="2000" b="1" dirty="0" smtClean="0"/>
              <a:t>line</a:t>
            </a:r>
          </a:p>
          <a:p>
            <a:pPr marL="169863" indent="-169863">
              <a:spcAft>
                <a:spcPts val="0"/>
              </a:spcAft>
              <a:buFont typeface="Arial" pitchFamily="34" charset="0"/>
              <a:buChar char="•"/>
            </a:pPr>
            <a:r>
              <a:rPr lang="en-US" sz="2000" b="1" dirty="0" smtClean="0"/>
              <a:t>Southern feel</a:t>
            </a:r>
            <a:endParaRPr lang="en-US" sz="2000" b="1" dirty="0" smtClean="0"/>
          </a:p>
          <a:p>
            <a:pPr marL="169863" indent="-169863">
              <a:spcAft>
                <a:spcPts val="0"/>
              </a:spcAft>
              <a:buFont typeface="Arial" pitchFamily="34" charset="0"/>
              <a:buChar char="•"/>
            </a:pPr>
            <a:r>
              <a:rPr lang="en-US" sz="2000" b="1" dirty="0" smtClean="0"/>
              <a:t>A </a:t>
            </a:r>
            <a:r>
              <a:rPr lang="en-US" sz="2000" b="1" dirty="0" smtClean="0"/>
              <a:t>bit </a:t>
            </a:r>
            <a:r>
              <a:rPr lang="en-US" sz="2000" b="1" dirty="0" smtClean="0"/>
              <a:t>wordy</a:t>
            </a:r>
          </a:p>
          <a:p>
            <a:pPr marL="169863" indent="-169863">
              <a:spcAft>
                <a:spcPts val="0"/>
              </a:spcAft>
              <a:buFont typeface="Arial" pitchFamily="34" charset="0"/>
              <a:buChar char="•"/>
            </a:pPr>
            <a:r>
              <a:rPr lang="en-US" sz="2000" b="1" dirty="0" smtClean="0"/>
              <a:t>2</a:t>
            </a:r>
            <a:r>
              <a:rPr lang="en-US" sz="2000" b="1" baseline="30000" dirty="0" smtClean="0"/>
              <a:t>nd</a:t>
            </a:r>
            <a:r>
              <a:rPr lang="en-US" sz="2000" b="1" dirty="0" smtClean="0"/>
              <a:t> </a:t>
            </a:r>
            <a:r>
              <a:rPr lang="en-US" sz="2000" b="1" dirty="0" smtClean="0"/>
              <a:t>scene</a:t>
            </a:r>
          </a:p>
          <a:p>
            <a:pPr marL="169863" indent="-169863">
              <a:spcAft>
                <a:spcPts val="0"/>
              </a:spcAft>
              <a:buFont typeface="Arial" pitchFamily="34" charset="0"/>
              <a:buChar char="•"/>
            </a:pPr>
            <a:r>
              <a:rPr lang="en-US" sz="2000" b="1" dirty="0" smtClean="0"/>
              <a:t>Likeability of h/h</a:t>
            </a:r>
          </a:p>
          <a:p>
            <a:pPr marL="169863" indent="-169863">
              <a:spcAft>
                <a:spcPts val="0"/>
              </a:spcAft>
              <a:buFont typeface="Arial" pitchFamily="34" charset="0"/>
              <a:buChar char="•"/>
            </a:pPr>
            <a:r>
              <a:rPr lang="en-US" sz="2000" b="1" dirty="0" smtClean="0"/>
              <a:t>Synopsis</a:t>
            </a:r>
          </a:p>
          <a:p>
            <a:pPr marL="169863" indent="-169863">
              <a:spcAft>
                <a:spcPts val="0"/>
              </a:spcAft>
              <a:buFont typeface="Arial" pitchFamily="34" charset="0"/>
              <a:buChar char="•"/>
            </a:pPr>
            <a:r>
              <a:rPr lang="en-US" sz="2000" b="1" dirty="0" smtClean="0"/>
              <a:t>Market</a:t>
            </a:r>
          </a:p>
        </p:txBody>
      </p:sp>
      <p:sp>
        <p:nvSpPr>
          <p:cNvPr id="12" name="Rectangle 11"/>
          <p:cNvSpPr/>
          <p:nvPr/>
        </p:nvSpPr>
        <p:spPr>
          <a:xfrm>
            <a:off x="6781800" y="152400"/>
            <a:ext cx="22098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69863" indent="-169863">
              <a:spcAft>
                <a:spcPts val="0"/>
              </a:spcAft>
            </a:pPr>
            <a:r>
              <a:rPr lang="en-US" sz="2000" b="1" dirty="0" smtClean="0"/>
              <a:t>Would we read page 2?</a:t>
            </a:r>
          </a:p>
          <a:p>
            <a:pPr marL="169863" indent="-169863">
              <a:spcAft>
                <a:spcPts val="0"/>
              </a:spcAft>
            </a:pPr>
            <a:endParaRPr lang="en-US" sz="2000" b="1" dirty="0" smtClean="0"/>
          </a:p>
          <a:p>
            <a:pPr marL="169863" indent="-169863">
              <a:spcAft>
                <a:spcPts val="0"/>
              </a:spcAft>
            </a:pPr>
            <a:r>
              <a:rPr lang="en-US" sz="2000" b="1" dirty="0" smtClean="0">
                <a:solidFill>
                  <a:srgbClr val="C00000"/>
                </a:solidFill>
              </a:rPr>
              <a:t>          YES!</a:t>
            </a:r>
            <a:endParaRPr lang="en-US" sz="2000" b="1" dirty="0" smtClean="0">
              <a:solidFill>
                <a:srgbClr val="C00000"/>
              </a:solidFill>
            </a:endParaRPr>
          </a:p>
        </p:txBody>
      </p:sp>
      <p:sp>
        <p:nvSpPr>
          <p:cNvPr id="13" name="Rectangle 12"/>
          <p:cNvSpPr/>
          <p:nvPr/>
        </p:nvSpPr>
        <p:spPr>
          <a:xfrm>
            <a:off x="914400" y="4876799"/>
            <a:ext cx="8046720" cy="18288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14400" y="1828801"/>
            <a:ext cx="3352800" cy="25988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285775" y="3124200"/>
            <a:ext cx="771625" cy="25988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371700" y="3352800"/>
            <a:ext cx="3391300" cy="25988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14400" y="1772238"/>
            <a:ext cx="3516860" cy="369332"/>
          </a:xfrm>
          <a:prstGeom prst="rect">
            <a:avLst/>
          </a:prstGeom>
        </p:spPr>
        <p:txBody>
          <a:bodyPr wrap="none">
            <a:spAutoFit/>
          </a:bodyPr>
          <a:lstStyle/>
          <a:p>
            <a:r>
              <a:rPr lang="en-US" b="1" dirty="0" smtClean="0"/>
              <a:t>Will Nelson knew it was bunk.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par>
                                <p:cTn id="57" presetID="1" presetClass="exit" presetSubtype="0" fill="hold" grpId="1" nodeType="withEffect">
                                  <p:stCondLst>
                                    <p:cond delay="0"/>
                                  </p:stCondLst>
                                  <p:childTnLst>
                                    <p:set>
                                      <p:cBhvr>
                                        <p:cTn id="58" dur="1" fill="hold">
                                          <p:stCondLst>
                                            <p:cond delay="0"/>
                                          </p:stCondLst>
                                        </p:cTn>
                                        <p:tgtEl>
                                          <p:spTgt spid="9"/>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16"/>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5"/>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13"/>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12"/>
                                        </p:tgtEl>
                                        <p:attrNameLst>
                                          <p:attrName>style.visibility</p:attrName>
                                        </p:attrNameLst>
                                      </p:cBhvr>
                                      <p:to>
                                        <p:strVal val="visible"/>
                                      </p:to>
                                    </p:set>
                                  </p:childTnLst>
                                </p:cTn>
                              </p:par>
                              <p:par>
                                <p:cTn id="75" presetID="1" presetClass="exit" presetSubtype="0" fill="hold" grpId="1" nodeType="withEffect">
                                  <p:stCondLst>
                                    <p:cond delay="0"/>
                                  </p:stCondLst>
                                  <p:childTnLst>
                                    <p:set>
                                      <p:cBhvr>
                                        <p:cTn id="76" dur="1" fill="hold">
                                          <p:stCondLst>
                                            <p:cond delay="0"/>
                                          </p:stCondLst>
                                        </p:cTn>
                                        <p:tgtEl>
                                          <p:spTgt spid="1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9" grpId="1" animBg="1"/>
      <p:bldP spid="10" grpId="0" animBg="1"/>
      <p:bldP spid="11" grpId="0" animBg="1"/>
      <p:bldP spid="11" grpId="1" animBg="1"/>
      <p:bldP spid="12" grpId="0" animBg="1"/>
      <p:bldP spid="13" grpId="0" animBg="1"/>
      <p:bldP spid="13" grpId="1" animBg="1"/>
      <p:bldP spid="14" grpId="0" animBg="1"/>
      <p:bldP spid="14" grpId="1" animBg="1"/>
      <p:bldP spid="15" grpId="0" animBg="1"/>
      <p:bldP spid="15" grpId="1" animBg="1"/>
      <p:bldP spid="16" grpId="0" animBg="1"/>
      <p:bldP spid="16" grpId="1" animBg="1"/>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066800" y="1524000"/>
            <a:ext cx="8077200" cy="4724400"/>
          </a:xfrm>
        </p:spPr>
        <p:txBody>
          <a:bodyPr/>
          <a:lstStyle/>
          <a:p>
            <a:pPr>
              <a:spcBef>
                <a:spcPts val="0"/>
              </a:spcBef>
            </a:pPr>
            <a:r>
              <a:rPr lang="en-US" sz="2800" b="1" dirty="0" smtClean="0"/>
              <a:t>What we saw </a:t>
            </a:r>
            <a:endParaRPr lang="en-US" sz="2800" b="1" dirty="0" smtClean="0"/>
          </a:p>
          <a:p>
            <a:pPr lvl="1">
              <a:spcBef>
                <a:spcPts val="0"/>
              </a:spcBef>
            </a:pPr>
            <a:r>
              <a:rPr lang="en-US" sz="2400" b="1" dirty="0" smtClean="0"/>
              <a:t>Good writing</a:t>
            </a:r>
          </a:p>
          <a:p>
            <a:pPr>
              <a:spcBef>
                <a:spcPts val="0"/>
              </a:spcBef>
            </a:pPr>
            <a:r>
              <a:rPr lang="en-US" sz="2800" b="1" dirty="0" smtClean="0"/>
              <a:t>Areas to improve</a:t>
            </a:r>
          </a:p>
          <a:p>
            <a:pPr lvl="1">
              <a:spcBef>
                <a:spcPts val="0"/>
              </a:spcBef>
            </a:pPr>
            <a:r>
              <a:rPr lang="en-US" sz="2400" b="1" dirty="0" smtClean="0"/>
              <a:t>Find </a:t>
            </a:r>
            <a:r>
              <a:rPr lang="en-US" sz="2400" b="1" dirty="0" smtClean="0"/>
              <a:t>the drama</a:t>
            </a:r>
          </a:p>
          <a:p>
            <a:pPr lvl="1">
              <a:spcBef>
                <a:spcPts val="0"/>
              </a:spcBef>
            </a:pPr>
            <a:r>
              <a:rPr lang="en-US" sz="2400" b="1" dirty="0" smtClean="0"/>
              <a:t>Give characters </a:t>
            </a:r>
            <a:r>
              <a:rPr lang="en-US" sz="2400" b="1" dirty="0" smtClean="0"/>
              <a:t>depth.  We need to care.</a:t>
            </a:r>
          </a:p>
          <a:p>
            <a:pPr lvl="1">
              <a:spcBef>
                <a:spcPts val="0"/>
              </a:spcBef>
            </a:pPr>
            <a:r>
              <a:rPr lang="en-US" sz="2400" b="1" dirty="0" smtClean="0"/>
              <a:t>Synopses…find the core of the story and the high concept</a:t>
            </a:r>
          </a:p>
          <a:p>
            <a:pPr lvl="2">
              <a:spcBef>
                <a:spcPts val="0"/>
              </a:spcBef>
            </a:pPr>
            <a:r>
              <a:rPr lang="en-US" sz="2000" b="1" dirty="0" smtClean="0"/>
              <a:t>If it’s a romance, focus on relationship conflict and why they fall in love as well as plot</a:t>
            </a:r>
            <a:endParaRPr lang="en-US" sz="2000" b="1" dirty="0" smtClean="0"/>
          </a:p>
          <a:p>
            <a:pPr>
              <a:spcBef>
                <a:spcPts val="0"/>
              </a:spcBef>
            </a:pPr>
            <a:r>
              <a:rPr lang="en-US" sz="2800" b="1" dirty="0" smtClean="0"/>
              <a:t>Q&amp;A</a:t>
            </a:r>
          </a:p>
          <a:p>
            <a:pPr marL="342900" lvl="2" indent="-342900">
              <a:spcBef>
                <a:spcPts val="0"/>
              </a:spcBef>
            </a:pPr>
            <a:r>
              <a:rPr lang="en-US" b="1" dirty="0" smtClean="0"/>
              <a:t>Drawing</a:t>
            </a:r>
          </a:p>
          <a:p>
            <a:pPr marL="342900" lvl="2" indent="-342900">
              <a:spcBef>
                <a:spcPts val="0"/>
              </a:spcBef>
            </a:pPr>
            <a:r>
              <a:rPr lang="en-US" b="1" dirty="0" smtClean="0">
                <a:hlinkClick r:id="rId3"/>
              </a:rPr>
              <a:t>www.robinperini.com</a:t>
            </a:r>
            <a:r>
              <a:rPr lang="en-US" b="1" dirty="0" smtClean="0"/>
              <a:t> </a:t>
            </a:r>
          </a:p>
          <a:p>
            <a:pPr marL="342900" lvl="2" indent="-342900">
              <a:spcBef>
                <a:spcPts val="0"/>
              </a:spcBef>
            </a:pPr>
            <a:endParaRPr lang="en-US" sz="1400" b="1" dirty="0" smtClean="0"/>
          </a:p>
        </p:txBody>
      </p:sp>
      <p:sp>
        <p:nvSpPr>
          <p:cNvPr id="4" name="Rectangle 3"/>
          <p:cNvSpPr/>
          <p:nvPr/>
        </p:nvSpPr>
        <p:spPr>
          <a:xfrm>
            <a:off x="914400" y="6096000"/>
            <a:ext cx="8001000" cy="64633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0" lvl="2"/>
            <a:r>
              <a:rPr lang="en-US" b="1" dirty="0" smtClean="0"/>
              <a:t>“There is only one type of story in the </a:t>
            </a:r>
            <a:r>
              <a:rPr lang="en-US" b="1" dirty="0" err="1" smtClean="0"/>
              <a:t>world</a:t>
            </a:r>
            <a:r>
              <a:rPr lang="en-US" b="1" dirty="0" err="1" smtClean="0">
                <a:sym typeface="Symbol"/>
              </a:rPr>
              <a:t></a:t>
            </a:r>
            <a:r>
              <a:rPr lang="en-US" b="1" dirty="0" err="1" smtClean="0"/>
              <a:t>YOUR</a:t>
            </a:r>
            <a:r>
              <a:rPr lang="en-US" b="1" dirty="0" smtClean="0"/>
              <a:t> story.” </a:t>
            </a:r>
          </a:p>
          <a:p>
            <a:pPr marL="0" lvl="2"/>
            <a:r>
              <a:rPr lang="en-US" b="1" dirty="0" smtClean="0"/>
              <a:t>						– Ray Bradbury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tx1">
                    <a:lumMod val="75000"/>
                  </a:schemeClr>
                </a:solidFill>
              </a:rPr>
              <a:t>Backups</a:t>
            </a:r>
            <a:endParaRPr lang="en-US" dirty="0">
              <a:solidFill>
                <a:schemeClr val="tx1">
                  <a:lumMod val="75000"/>
                </a:schemeClr>
              </a:solidFill>
            </a:endParaRPr>
          </a:p>
        </p:txBody>
      </p:sp>
      <p:sp>
        <p:nvSpPr>
          <p:cNvPr id="7" name="Text Placeholder 6"/>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Agents – Thanks</a:t>
            </a:r>
            <a:endParaRPr lang="en-US" dirty="0"/>
          </a:p>
        </p:txBody>
      </p:sp>
      <p:sp>
        <p:nvSpPr>
          <p:cNvPr id="3" name="Content Placeholder 2"/>
          <p:cNvSpPr>
            <a:spLocks noGrp="1"/>
          </p:cNvSpPr>
          <p:nvPr>
            <p:ph idx="1"/>
          </p:nvPr>
        </p:nvSpPr>
        <p:spPr/>
        <p:txBody>
          <a:bodyPr/>
          <a:lstStyle/>
          <a:p>
            <a:r>
              <a:rPr lang="en-US" sz="2800" b="1" dirty="0" smtClean="0"/>
              <a:t>Jill Marsal, Marsal  Lyon Literary Agency</a:t>
            </a:r>
          </a:p>
          <a:p>
            <a:r>
              <a:rPr lang="en-US" sz="2800" b="1" dirty="0" smtClean="0"/>
              <a:t>Laurie McLean, Larsen-</a:t>
            </a:r>
            <a:r>
              <a:rPr lang="en-US" sz="2800" b="1" dirty="0" err="1" smtClean="0"/>
              <a:t>Pomada</a:t>
            </a:r>
            <a:r>
              <a:rPr lang="en-US" sz="2800" b="1" dirty="0" smtClean="0"/>
              <a:t> Literary Agency</a:t>
            </a:r>
          </a:p>
          <a:p>
            <a:r>
              <a:rPr lang="en-US" sz="2800" b="1" dirty="0" err="1" smtClean="0"/>
              <a:t>Sharene</a:t>
            </a:r>
            <a:r>
              <a:rPr lang="en-US" sz="2800" b="1" dirty="0" smtClean="0"/>
              <a:t> Martin-Brown of Wylie-Merrick Literary Agency</a:t>
            </a:r>
          </a:p>
          <a:p>
            <a:r>
              <a:rPr lang="en-US" sz="2800" b="1" dirty="0" smtClean="0"/>
              <a:t>Alexandra Machinist, Linda Chester Literary Agency</a:t>
            </a:r>
          </a:p>
          <a:p>
            <a:r>
              <a:rPr lang="en-US" sz="2800" b="1" dirty="0" smtClean="0"/>
              <a:t>Adele </a:t>
            </a:r>
            <a:r>
              <a:rPr lang="en-US" sz="2800" b="1" dirty="0" err="1" smtClean="0"/>
              <a:t>Horwitz</a:t>
            </a:r>
            <a:r>
              <a:rPr lang="en-US" sz="2800" b="1" dirty="0" smtClean="0"/>
              <a:t>, Larsen-</a:t>
            </a:r>
            <a:r>
              <a:rPr lang="en-US" sz="2800" b="1" dirty="0" err="1" smtClean="0"/>
              <a:t>Pomada</a:t>
            </a:r>
            <a:r>
              <a:rPr lang="en-US" sz="2800" b="1" dirty="0" smtClean="0"/>
              <a:t> Literary </a:t>
            </a:r>
            <a:r>
              <a:rPr lang="en-US" sz="2800" b="1" dirty="0" smtClean="0"/>
              <a:t>Agency, former editor</a:t>
            </a:r>
            <a:endParaRPr lang="en-US" sz="2800" b="1" dirty="0" smtClean="0"/>
          </a:p>
          <a:p>
            <a:r>
              <a:rPr lang="en-US" sz="2800" b="1" dirty="0" smtClean="0"/>
              <a:t>Elizabeth </a:t>
            </a:r>
            <a:r>
              <a:rPr lang="en-US" sz="2800" b="1" dirty="0" err="1" smtClean="0"/>
              <a:t>Pomada</a:t>
            </a:r>
            <a:r>
              <a:rPr lang="en-US" sz="2800" b="1" dirty="0" smtClean="0"/>
              <a:t>, Larsen-</a:t>
            </a:r>
            <a:r>
              <a:rPr lang="en-US" sz="2800" b="1" dirty="0" err="1" smtClean="0"/>
              <a:t>Pomada</a:t>
            </a:r>
            <a:r>
              <a:rPr lang="en-US" sz="2800" b="1" dirty="0" smtClean="0"/>
              <a:t> Literary Agency </a:t>
            </a:r>
            <a:br>
              <a:rPr lang="en-US" sz="2800" b="1" dirty="0" smtClean="0"/>
            </a:br>
            <a:endParaRPr lang="en-US"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Agents</a:t>
            </a:r>
            <a:endParaRPr lang="en-US" dirty="0"/>
          </a:p>
        </p:txBody>
      </p:sp>
      <p:sp>
        <p:nvSpPr>
          <p:cNvPr id="3" name="Content Placeholder 2"/>
          <p:cNvSpPr>
            <a:spLocks noGrp="1"/>
          </p:cNvSpPr>
          <p:nvPr>
            <p:ph idx="1"/>
          </p:nvPr>
        </p:nvSpPr>
        <p:spPr/>
        <p:txBody>
          <a:bodyPr/>
          <a:lstStyle/>
          <a:p>
            <a:pPr>
              <a:lnSpc>
                <a:spcPts val="2900"/>
              </a:lnSpc>
              <a:spcBef>
                <a:spcPts val="0"/>
              </a:spcBef>
            </a:pPr>
            <a:r>
              <a:rPr lang="en-US" sz="2800" b="1" dirty="0" smtClean="0"/>
              <a:t>How many pages do they read?</a:t>
            </a:r>
          </a:p>
          <a:p>
            <a:pPr lvl="1">
              <a:lnSpc>
                <a:spcPts val="2900"/>
              </a:lnSpc>
              <a:spcBef>
                <a:spcPts val="0"/>
              </a:spcBef>
            </a:pPr>
            <a:r>
              <a:rPr lang="en-US" sz="2400" b="1" dirty="0" smtClean="0"/>
              <a:t>Most know with &gt; 90% certainty on page 1 if they do NOT want to read on</a:t>
            </a:r>
          </a:p>
          <a:p>
            <a:pPr lvl="1">
              <a:lnSpc>
                <a:spcPts val="2900"/>
              </a:lnSpc>
              <a:spcBef>
                <a:spcPts val="0"/>
              </a:spcBef>
            </a:pPr>
            <a:r>
              <a:rPr lang="en-US" sz="2400" b="1" dirty="0" smtClean="0"/>
              <a:t>You have 1-3 pages, possibly up to 10; one </a:t>
            </a:r>
            <a:r>
              <a:rPr lang="en-US" sz="2400" b="1" dirty="0" smtClean="0"/>
              <a:t>agent in this survey will </a:t>
            </a:r>
            <a:r>
              <a:rPr lang="en-US" sz="2400" b="1" dirty="0" smtClean="0"/>
              <a:t>read up to </a:t>
            </a:r>
            <a:r>
              <a:rPr lang="en-US" sz="2400" b="1" dirty="0" smtClean="0"/>
              <a:t>40 </a:t>
            </a:r>
            <a:r>
              <a:rPr lang="en-US" sz="2400" b="1" dirty="0" smtClean="0"/>
              <a:t>pages</a:t>
            </a:r>
          </a:p>
          <a:p>
            <a:pPr>
              <a:lnSpc>
                <a:spcPts val="2900"/>
              </a:lnSpc>
              <a:spcBef>
                <a:spcPts val="0"/>
              </a:spcBef>
            </a:pPr>
            <a:r>
              <a:rPr lang="en-US" sz="2800" b="1" dirty="0" smtClean="0"/>
              <a:t>What </a:t>
            </a:r>
            <a:r>
              <a:rPr lang="en-US" sz="2800" b="1" dirty="0" smtClean="0"/>
              <a:t>info </a:t>
            </a:r>
            <a:r>
              <a:rPr lang="en-US" sz="2800" b="1" dirty="0" smtClean="0"/>
              <a:t>do you want to see in first pages</a:t>
            </a:r>
          </a:p>
          <a:p>
            <a:pPr lvl="1">
              <a:lnSpc>
                <a:spcPts val="2900"/>
              </a:lnSpc>
              <a:spcBef>
                <a:spcPts val="0"/>
              </a:spcBef>
            </a:pPr>
            <a:r>
              <a:rPr lang="en-US" sz="2400" b="1" dirty="0" smtClean="0"/>
              <a:t>Characters and Conflict (Problem), High Concept, Voice, </a:t>
            </a:r>
            <a:r>
              <a:rPr lang="en-US" sz="2400" b="1" dirty="0" smtClean="0"/>
              <a:t>Set up Reader Expectations, Original/</a:t>
            </a:r>
            <a:r>
              <a:rPr lang="en-US" sz="2400" b="1" dirty="0" err="1" smtClean="0"/>
              <a:t>Unpredicable</a:t>
            </a:r>
            <a:r>
              <a:rPr lang="en-US" sz="2400" b="1" dirty="0" smtClean="0"/>
              <a:t> (Push boundaries, don’t explode them)</a:t>
            </a:r>
            <a:endParaRPr lang="en-US" sz="2400" b="1" dirty="0" smtClean="0"/>
          </a:p>
          <a:p>
            <a:pPr>
              <a:lnSpc>
                <a:spcPts val="2900"/>
              </a:lnSpc>
              <a:spcBef>
                <a:spcPts val="0"/>
              </a:spcBef>
            </a:pPr>
            <a:r>
              <a:rPr lang="en-US" sz="2800" b="1" dirty="0" smtClean="0"/>
              <a:t>Craft they wish authors would learn</a:t>
            </a:r>
          </a:p>
          <a:p>
            <a:pPr lvl="1">
              <a:lnSpc>
                <a:spcPts val="2900"/>
              </a:lnSpc>
              <a:spcBef>
                <a:spcPts val="0"/>
              </a:spcBef>
            </a:pPr>
            <a:r>
              <a:rPr lang="en-US" sz="2400" b="1" dirty="0" smtClean="0"/>
              <a:t>Character Arc/Story Arc (67%)</a:t>
            </a:r>
          </a:p>
          <a:p>
            <a:pPr lvl="1">
              <a:lnSpc>
                <a:spcPts val="2900"/>
              </a:lnSpc>
              <a:spcBef>
                <a:spcPts val="0"/>
              </a:spcBef>
            </a:pPr>
            <a:r>
              <a:rPr lang="en-US" sz="2400" b="1" dirty="0" smtClean="0"/>
              <a:t>Plot (50%)</a:t>
            </a:r>
          </a:p>
          <a:p>
            <a:pPr lvl="1">
              <a:lnSpc>
                <a:spcPts val="2900"/>
              </a:lnSpc>
              <a:spcBef>
                <a:spcPts val="0"/>
              </a:spcBef>
            </a:pPr>
            <a:r>
              <a:rPr lang="en-US" sz="2400" b="1" dirty="0" smtClean="0"/>
              <a:t>Conflict</a:t>
            </a:r>
            <a:r>
              <a:rPr lang="en-US" sz="2400" b="1" dirty="0" smtClean="0"/>
              <a:t>, Dialogue </a:t>
            </a:r>
            <a:r>
              <a:rPr lang="en-US" sz="2400" b="1" dirty="0" smtClean="0"/>
              <a:t>(33%)</a:t>
            </a:r>
            <a:endParaRPr lang="en-US" sz="2400" b="1" dirty="0" smtClean="0"/>
          </a:p>
          <a:p>
            <a:pPr lvl="1">
              <a:lnSpc>
                <a:spcPts val="2900"/>
              </a:lnSpc>
              <a:spcBef>
                <a:spcPts val="0"/>
              </a:spcBef>
            </a:pPr>
            <a:endParaRPr lang="en-US"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Agents – Mistakes Authors Make</a:t>
            </a:r>
            <a:endParaRPr lang="en-US" dirty="0"/>
          </a:p>
        </p:txBody>
      </p:sp>
      <p:sp>
        <p:nvSpPr>
          <p:cNvPr id="3" name="Content Placeholder 2"/>
          <p:cNvSpPr>
            <a:spLocks noGrp="1"/>
          </p:cNvSpPr>
          <p:nvPr>
            <p:ph idx="1"/>
          </p:nvPr>
        </p:nvSpPr>
        <p:spPr>
          <a:xfrm>
            <a:off x="914400" y="1524000"/>
            <a:ext cx="8077200" cy="3657600"/>
          </a:xfrm>
        </p:spPr>
        <p:txBody>
          <a:bodyPr/>
          <a:lstStyle/>
          <a:p>
            <a:r>
              <a:rPr lang="en-US" sz="2800" b="1" dirty="0" smtClean="0"/>
              <a:t>Most common reasons for </a:t>
            </a:r>
            <a:r>
              <a:rPr lang="en-US" sz="2800" b="1" dirty="0" smtClean="0"/>
              <a:t>story not </a:t>
            </a:r>
            <a:r>
              <a:rPr lang="en-US" sz="2800" b="1" dirty="0" smtClean="0"/>
              <a:t>working</a:t>
            </a:r>
          </a:p>
          <a:p>
            <a:pPr lvl="1"/>
            <a:r>
              <a:rPr lang="en-US" sz="2400" b="1" dirty="0" smtClean="0"/>
              <a:t>Poor writing (including grammar, misspellings)</a:t>
            </a:r>
          </a:p>
          <a:p>
            <a:pPr lvl="1"/>
            <a:r>
              <a:rPr lang="en-US" sz="2400" b="1" dirty="0" smtClean="0"/>
              <a:t>Boring (lengthy narrative, too much </a:t>
            </a:r>
            <a:r>
              <a:rPr lang="en-US" sz="2400" b="1" dirty="0" err="1" smtClean="0"/>
              <a:t>backstory</a:t>
            </a:r>
            <a:r>
              <a:rPr lang="en-US" sz="2400" b="1" dirty="0" smtClean="0"/>
              <a:t>/background, repetitive – ideas, phrases, words)</a:t>
            </a:r>
          </a:p>
          <a:p>
            <a:pPr lvl="1"/>
            <a:r>
              <a:rPr lang="en-US" sz="2400" b="1" dirty="0" smtClean="0"/>
              <a:t>No voice</a:t>
            </a:r>
          </a:p>
          <a:p>
            <a:pPr lvl="1"/>
            <a:r>
              <a:rPr lang="en-US" sz="2400" b="1" dirty="0" smtClean="0"/>
              <a:t>No dramatic tension, no hook, no pace</a:t>
            </a:r>
          </a:p>
          <a:p>
            <a:pPr lvl="1"/>
            <a:r>
              <a:rPr lang="en-US" sz="2400" b="1" dirty="0" smtClean="0"/>
              <a:t>No story</a:t>
            </a:r>
          </a:p>
          <a:p>
            <a:pPr lvl="1"/>
            <a:r>
              <a:rPr lang="en-US" sz="2400" b="1" dirty="0" smtClean="0"/>
              <a:t>Telling, not showing (putting reader at a distance)</a:t>
            </a:r>
            <a:r>
              <a:rPr lang="en-US" dirty="0" smtClean="0"/>
              <a:t/>
            </a:r>
            <a:br>
              <a:rPr lang="en-US" dirty="0" smtClean="0"/>
            </a:br>
            <a:endParaRPr lang="en-US" dirty="0"/>
          </a:p>
        </p:txBody>
      </p:sp>
      <p:sp>
        <p:nvSpPr>
          <p:cNvPr id="4" name="Rectangle 3"/>
          <p:cNvSpPr/>
          <p:nvPr/>
        </p:nvSpPr>
        <p:spPr>
          <a:xfrm>
            <a:off x="1066800" y="5874603"/>
            <a:ext cx="7924800" cy="83099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need a strong sense of character and conflict. Those two elements of fiction alone will sell a book.”</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Booksellers</a:t>
            </a:r>
            <a:endParaRPr lang="en-US" dirty="0"/>
          </a:p>
        </p:txBody>
      </p:sp>
      <p:sp>
        <p:nvSpPr>
          <p:cNvPr id="3" name="Content Placeholder 2"/>
          <p:cNvSpPr>
            <a:spLocks noGrp="1"/>
          </p:cNvSpPr>
          <p:nvPr>
            <p:ph idx="1"/>
          </p:nvPr>
        </p:nvSpPr>
        <p:spPr/>
        <p:txBody>
          <a:bodyPr/>
          <a:lstStyle/>
          <a:p>
            <a:r>
              <a:rPr lang="en-US" sz="2800" b="1" dirty="0" smtClean="0"/>
              <a:t>Top 3 Reasons Readers Purchase</a:t>
            </a:r>
          </a:p>
          <a:p>
            <a:pPr lvl="1"/>
            <a:r>
              <a:rPr lang="en-US" sz="2400" b="1" dirty="0" smtClean="0"/>
              <a:t>Author (100%)</a:t>
            </a:r>
            <a:endParaRPr lang="en-US" sz="2400" b="1" dirty="0" smtClean="0"/>
          </a:p>
          <a:p>
            <a:pPr lvl="1"/>
            <a:r>
              <a:rPr lang="en-US" sz="2400" b="1" dirty="0" smtClean="0"/>
              <a:t>Back Blurb </a:t>
            </a:r>
            <a:r>
              <a:rPr lang="en-US" sz="2400" b="1" dirty="0" smtClean="0"/>
              <a:t>(83%)</a:t>
            </a:r>
            <a:endParaRPr lang="en-US" sz="2400" b="1" dirty="0" smtClean="0"/>
          </a:p>
          <a:p>
            <a:pPr lvl="1"/>
            <a:r>
              <a:rPr lang="en-US" sz="2400" b="1" dirty="0" smtClean="0"/>
              <a:t>Cover (67%)</a:t>
            </a:r>
            <a:endParaRPr lang="en-US" sz="2400" b="1" dirty="0" smtClean="0"/>
          </a:p>
          <a:p>
            <a:r>
              <a:rPr lang="en-US" sz="2800" b="1" dirty="0" smtClean="0"/>
              <a:t>50-70% of readers read/skim first page</a:t>
            </a:r>
          </a:p>
          <a:p>
            <a:r>
              <a:rPr lang="en-US" sz="2800" b="1" dirty="0" smtClean="0"/>
              <a:t>What’s Hot</a:t>
            </a:r>
          </a:p>
          <a:p>
            <a:pPr lvl="1"/>
            <a:r>
              <a:rPr lang="en-US" sz="2400" b="1" dirty="0" smtClean="0"/>
              <a:t>Vampires, some paranormal romance, </a:t>
            </a:r>
            <a:r>
              <a:rPr lang="en-US" sz="2400" b="1" dirty="0" err="1" smtClean="0"/>
              <a:t>historicals</a:t>
            </a:r>
            <a:r>
              <a:rPr lang="en-US" sz="2400" b="1" dirty="0" smtClean="0"/>
              <a:t>, </a:t>
            </a:r>
            <a:r>
              <a:rPr lang="en-US" sz="2400" b="1" dirty="0" err="1" smtClean="0"/>
              <a:t>steampunk</a:t>
            </a:r>
            <a:r>
              <a:rPr lang="en-US" sz="2400" b="1" dirty="0" smtClean="0"/>
              <a:t>, good romantic suspense</a:t>
            </a:r>
          </a:p>
          <a:p>
            <a:r>
              <a:rPr lang="en-US" sz="2800" b="1" dirty="0" smtClean="0"/>
              <a:t>What’s Not</a:t>
            </a:r>
          </a:p>
          <a:p>
            <a:pPr lvl="1"/>
            <a:r>
              <a:rPr lang="en-US" sz="2400" b="1" dirty="0" smtClean="0"/>
              <a:t>Vampires, </a:t>
            </a:r>
            <a:r>
              <a:rPr lang="en-US" sz="2400" b="1" dirty="0" err="1" smtClean="0"/>
              <a:t>shapeshifters</a:t>
            </a:r>
            <a:r>
              <a:rPr lang="en-US" sz="2400" b="1" dirty="0" smtClean="0"/>
              <a:t>, some paranormal romance</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Readers</a:t>
            </a:r>
            <a:endParaRPr lang="en-US" dirty="0"/>
          </a:p>
        </p:txBody>
      </p:sp>
      <p:sp>
        <p:nvSpPr>
          <p:cNvPr id="3" name="Content Placeholder 2"/>
          <p:cNvSpPr>
            <a:spLocks noGrp="1"/>
          </p:cNvSpPr>
          <p:nvPr>
            <p:ph idx="1"/>
          </p:nvPr>
        </p:nvSpPr>
        <p:spPr/>
        <p:txBody>
          <a:bodyPr/>
          <a:lstStyle/>
          <a:p>
            <a:r>
              <a:rPr lang="en-US" sz="2800" b="1" dirty="0" smtClean="0"/>
              <a:t>Top 3 Reasons Readers Purchase</a:t>
            </a:r>
          </a:p>
          <a:p>
            <a:pPr lvl="1"/>
            <a:r>
              <a:rPr lang="en-US" sz="2400" b="1" dirty="0" smtClean="0"/>
              <a:t>Author *</a:t>
            </a:r>
          </a:p>
          <a:p>
            <a:pPr lvl="1"/>
            <a:r>
              <a:rPr lang="en-US" sz="2400" b="1" dirty="0" smtClean="0"/>
              <a:t>Back Blurb *</a:t>
            </a:r>
          </a:p>
          <a:p>
            <a:pPr lvl="1"/>
            <a:r>
              <a:rPr lang="en-US" sz="2400" b="1" dirty="0" smtClean="0"/>
              <a:t>Cover, First page</a:t>
            </a:r>
          </a:p>
          <a:p>
            <a:r>
              <a:rPr lang="en-US" sz="2800" b="1" dirty="0" smtClean="0"/>
              <a:t>66% read first page before purchasing</a:t>
            </a:r>
          </a:p>
          <a:p>
            <a:r>
              <a:rPr lang="en-US" sz="2800" b="1" dirty="0" smtClean="0"/>
              <a:t>What do you want to know in the opening?</a:t>
            </a:r>
          </a:p>
          <a:p>
            <a:pPr lvl="1"/>
            <a:r>
              <a:rPr lang="en-US" sz="2400" b="1" dirty="0" smtClean="0"/>
              <a:t>Character to care about</a:t>
            </a:r>
          </a:p>
          <a:p>
            <a:pPr lvl="1"/>
            <a:r>
              <a:rPr lang="en-US" sz="2400" b="1" dirty="0" smtClean="0"/>
              <a:t>Type of book (genre, tone, etc.)</a:t>
            </a:r>
          </a:p>
          <a:p>
            <a:pPr lvl="1"/>
            <a:r>
              <a:rPr lang="en-US" sz="2400" b="1" dirty="0" smtClean="0"/>
              <a:t>Who/what to root for</a:t>
            </a:r>
            <a:endParaRPr lang="en-US"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Autofit/>
          </a:bodyPr>
          <a:lstStyle/>
          <a:p>
            <a:r>
              <a:rPr lang="en-US" dirty="0" smtClean="0"/>
              <a:t>Dialogue Only</a:t>
            </a:r>
            <a:br>
              <a:rPr lang="en-US" dirty="0" smtClean="0"/>
            </a:br>
            <a:r>
              <a:rPr lang="en-US" sz="3200" dirty="0" smtClean="0"/>
              <a:t>Ender’s Game by Orson Scott Card</a:t>
            </a:r>
            <a:endParaRPr lang="en-US" dirty="0"/>
          </a:p>
        </p:txBody>
      </p:sp>
      <p:sp>
        <p:nvSpPr>
          <p:cNvPr id="3" name="Content Placeholder 2"/>
          <p:cNvSpPr>
            <a:spLocks noGrp="1"/>
          </p:cNvSpPr>
          <p:nvPr>
            <p:ph idx="1"/>
          </p:nvPr>
        </p:nvSpPr>
        <p:spPr>
          <a:xfrm>
            <a:off x="762000" y="1600200"/>
            <a:ext cx="8382000" cy="5334000"/>
          </a:xfrm>
        </p:spPr>
        <p:txBody>
          <a:bodyPr>
            <a:noAutofit/>
          </a:bodyPr>
          <a:lstStyle/>
          <a:p>
            <a:pPr marL="0" indent="339725">
              <a:spcBef>
                <a:spcPts val="0"/>
              </a:spcBef>
              <a:buNone/>
            </a:pPr>
            <a:r>
              <a:rPr lang="en-US" sz="2000" b="1" dirty="0" smtClean="0"/>
              <a:t>"I've watched through his eyes, I've listened </a:t>
            </a:r>
            <a:br>
              <a:rPr lang="en-US" sz="2000" b="1" dirty="0" smtClean="0"/>
            </a:br>
            <a:r>
              <a:rPr lang="en-US" sz="2000" b="1" dirty="0" smtClean="0"/>
              <a:t>through his ears, and I tell you he's the one.  Or at </a:t>
            </a:r>
            <a:br>
              <a:rPr lang="en-US" sz="2000" b="1" dirty="0" smtClean="0"/>
            </a:br>
            <a:r>
              <a:rPr lang="en-US" sz="2000" b="1" dirty="0" smtClean="0"/>
              <a:t>least as close as we're going to get."</a:t>
            </a:r>
          </a:p>
          <a:p>
            <a:pPr marL="0" indent="339725">
              <a:spcBef>
                <a:spcPts val="0"/>
              </a:spcBef>
              <a:buNone/>
            </a:pPr>
            <a:r>
              <a:rPr lang="en-US" sz="2000" b="1" dirty="0" smtClean="0"/>
              <a:t>"That's what you said about the brother."</a:t>
            </a:r>
          </a:p>
          <a:p>
            <a:pPr marL="0" indent="339725">
              <a:spcBef>
                <a:spcPts val="0"/>
              </a:spcBef>
              <a:buNone/>
            </a:pPr>
            <a:r>
              <a:rPr lang="en-US" sz="2000" b="1" dirty="0" smtClean="0"/>
              <a:t>"The brother tested out impossible.  For other </a:t>
            </a:r>
            <a:br>
              <a:rPr lang="en-US" sz="2000" b="1" dirty="0" smtClean="0"/>
            </a:br>
            <a:r>
              <a:rPr lang="en-US" sz="2000" b="1" dirty="0" smtClean="0"/>
              <a:t>reasons.  Nothing to do with his ability."</a:t>
            </a:r>
          </a:p>
          <a:p>
            <a:pPr marL="0" indent="339725">
              <a:spcBef>
                <a:spcPts val="0"/>
              </a:spcBef>
              <a:buNone/>
            </a:pPr>
            <a:r>
              <a:rPr lang="en-US" sz="2000" b="1" dirty="0" smtClean="0"/>
              <a:t>"Same with the sister.  And there are doubts about him.  He's too malleable.  Too willing to submerge himself in someone else's will."</a:t>
            </a:r>
          </a:p>
          <a:p>
            <a:pPr marL="0" indent="339725">
              <a:spcBef>
                <a:spcPts val="0"/>
              </a:spcBef>
              <a:buNone/>
            </a:pPr>
            <a:r>
              <a:rPr lang="en-US" sz="2000" b="1" dirty="0" smtClean="0"/>
              <a:t>"Not if the other person is his enemy."</a:t>
            </a:r>
          </a:p>
          <a:p>
            <a:pPr marL="0" indent="339725">
              <a:spcBef>
                <a:spcPts val="0"/>
              </a:spcBef>
              <a:buNone/>
            </a:pPr>
            <a:r>
              <a:rPr lang="en-US" sz="2000" b="1" dirty="0" smtClean="0"/>
              <a:t>"So what do we do?  Surround him with enemies all the time?"</a:t>
            </a:r>
          </a:p>
          <a:p>
            <a:pPr marL="0" indent="339725">
              <a:spcBef>
                <a:spcPts val="0"/>
              </a:spcBef>
              <a:buNone/>
            </a:pPr>
            <a:r>
              <a:rPr lang="en-US" sz="2000" b="1" dirty="0" smtClean="0"/>
              <a:t>"If we have to."</a:t>
            </a:r>
          </a:p>
          <a:p>
            <a:pPr marL="0" indent="339725">
              <a:spcBef>
                <a:spcPts val="0"/>
              </a:spcBef>
              <a:buNone/>
            </a:pPr>
            <a:r>
              <a:rPr lang="en-US" sz="2000" b="1" dirty="0" smtClean="0"/>
              <a:t>"I thought you said you liked the kid."</a:t>
            </a:r>
          </a:p>
          <a:p>
            <a:pPr marL="0" indent="339725">
              <a:spcBef>
                <a:spcPts val="0"/>
              </a:spcBef>
              <a:buNone/>
            </a:pPr>
            <a:r>
              <a:rPr lang="en-US" sz="2000" b="1" dirty="0" smtClean="0"/>
              <a:t>"If the buggers get him, they'll make me look like his favorite uncle."</a:t>
            </a:r>
          </a:p>
          <a:p>
            <a:pPr marL="0" indent="339725">
              <a:spcBef>
                <a:spcPts val="0"/>
              </a:spcBef>
              <a:buNone/>
            </a:pPr>
            <a:r>
              <a:rPr lang="en-US" sz="2000" b="1" dirty="0" smtClean="0"/>
              <a:t>"All right.  We're saving the world, after all.  Take him."</a:t>
            </a:r>
          </a:p>
        </p:txBody>
      </p:sp>
      <p:pic>
        <p:nvPicPr>
          <p:cNvPr id="4" name="Picture 3" descr="endersgame.jpg"/>
          <p:cNvPicPr>
            <a:picLocks noChangeAspect="1"/>
          </p:cNvPicPr>
          <p:nvPr/>
        </p:nvPicPr>
        <p:blipFill>
          <a:blip r:embed="rId3" cstate="print"/>
          <a:stretch>
            <a:fillRect/>
          </a:stretch>
        </p:blipFill>
        <p:spPr>
          <a:xfrm>
            <a:off x="7086600" y="152400"/>
            <a:ext cx="1905000" cy="312295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40000">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Elements of a Great Opening </a:t>
            </a:r>
            <a:r>
              <a:rPr lang="en-US" sz="2800" dirty="0" smtClean="0"/>
              <a:t/>
            </a:r>
            <a:br>
              <a:rPr lang="en-US" sz="2800" dirty="0" smtClean="0"/>
            </a:br>
            <a:r>
              <a:rPr lang="en-US" sz="2800" dirty="0" smtClean="0"/>
              <a:t>Use as many as possible</a:t>
            </a:r>
            <a:endParaRPr lang="en-US" dirty="0"/>
          </a:p>
        </p:txBody>
      </p:sp>
      <p:sp>
        <p:nvSpPr>
          <p:cNvPr id="8" name="Content Placeholder 7"/>
          <p:cNvSpPr>
            <a:spLocks noGrp="1"/>
          </p:cNvSpPr>
          <p:nvPr>
            <p:ph idx="1"/>
          </p:nvPr>
        </p:nvSpPr>
        <p:spPr/>
        <p:txBody>
          <a:bodyPr/>
          <a:lstStyle/>
          <a:p>
            <a:r>
              <a:rPr lang="en-US" sz="2800" b="1" dirty="0" smtClean="0"/>
              <a:t>Set your tone and maintain it.</a:t>
            </a:r>
          </a:p>
          <a:p>
            <a:r>
              <a:rPr lang="en-US" sz="2800" b="1" dirty="0" smtClean="0"/>
              <a:t>Introduce your theme early, and explore it on different levels throughout the book</a:t>
            </a:r>
          </a:p>
          <a:p>
            <a:r>
              <a:rPr lang="en-US" sz="2800" b="1" dirty="0" smtClean="0"/>
              <a:t>Create a question in the reader's mind</a:t>
            </a:r>
          </a:p>
          <a:p>
            <a:r>
              <a:rPr lang="en-US" sz="2800" b="1" dirty="0" smtClean="0"/>
              <a:t>Intensity</a:t>
            </a:r>
          </a:p>
          <a:p>
            <a:r>
              <a:rPr lang="en-US" sz="2800" b="1" dirty="0" smtClean="0"/>
              <a:t>Compelling Situation</a:t>
            </a:r>
          </a:p>
          <a:p>
            <a:r>
              <a:rPr lang="en-US" sz="2800" b="1" dirty="0" smtClean="0"/>
              <a:t>MOTIVATE, MOTIVATE, MOTIVATE</a:t>
            </a:r>
          </a:p>
          <a:p>
            <a:r>
              <a:rPr lang="en-US" sz="2800" b="1" dirty="0" smtClean="0"/>
              <a:t>Make it concise: what does your reader REALLY need to know?</a:t>
            </a:r>
          </a:p>
          <a:p>
            <a:pPr>
              <a:buNone/>
            </a:pPr>
            <a:endParaRPr lang="en-US" sz="2800" b="1" dirty="0"/>
          </a:p>
        </p:txBody>
      </p:sp>
    </p:spTree>
  </p:cSld>
  <p:clrMapOvr>
    <a:masterClrMapping/>
  </p:clrMapOvr>
  <p:transition advClick="0" advTm="40000">
    <p:pull dir="d"/>
  </p:transition>
  <p:timing>
    <p:tnLst>
      <p:par>
        <p:cTn id="1" dur="indefinite" restart="never" nodeType="tmRoot"/>
      </p:par>
    </p:tnLst>
  </p:timing>
</p:sld>
</file>

<file path=ppt/theme/theme1.xml><?xml version="1.0" encoding="utf-8"?>
<a:theme xmlns:a="http://schemas.openxmlformats.org/drawingml/2006/main" name="Library collage design template">
  <a:themeElements>
    <a:clrScheme name="">
      <a:dk1>
        <a:srgbClr val="000066"/>
      </a:dk1>
      <a:lt1>
        <a:srgbClr val="FFFFFF"/>
      </a:lt1>
      <a:dk2>
        <a:srgbClr val="FFFFFF"/>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fontScheme name="PPP_SEDUC_TXT_Library_Coll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P_SEDUC_TXT_Library_Col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P_SEDUC_TXT_Library_Col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P_SEDUC_TXT_Library_Col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P_SEDUC_TXT_Library_Col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P_SEDUC_TXT_Library_Col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P_SEDUC_TXT_Library_Col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P_SEDUC_TXT_Library_Col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P_SEDUC_TXT_Library_Col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P_SEDUC_TXT_Library_Col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P_SEDUC_TXT_Library_Col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P_SEDUC_TXT_Library_Col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PP_SEDUC_TXT_Library_Collag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4">
        <a:dk1>
          <a:srgbClr val="333333"/>
        </a:dk1>
        <a:lt1>
          <a:srgbClr val="FFFFFF"/>
        </a:lt1>
        <a:dk2>
          <a:srgbClr val="000000"/>
        </a:dk2>
        <a:lt2>
          <a:srgbClr val="808080"/>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5">
        <a:dk1>
          <a:srgbClr val="333333"/>
        </a:dk1>
        <a:lt1>
          <a:srgbClr val="FFFFFF"/>
        </a:lt1>
        <a:dk2>
          <a:srgbClr val="FFFFFF"/>
        </a:dk2>
        <a:lt2>
          <a:srgbClr val="808080"/>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P_SEDUC_TXT_Library_Collage 16">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Library collage design template</Template>
  <TotalTime>1082</TotalTime>
  <Words>2120</Words>
  <Application>Microsoft Office PowerPoint</Application>
  <PresentationFormat>On-screen Show (4:3)</PresentationFormat>
  <Paragraphs>335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Library collage design template</vt:lpstr>
      <vt:lpstr>INSIDE SCOOP </vt:lpstr>
      <vt:lpstr>Introduction</vt:lpstr>
      <vt:lpstr>Survey of Agents – Thanks</vt:lpstr>
      <vt:lpstr>Survey of Agents</vt:lpstr>
      <vt:lpstr>Survey of Agents – Mistakes Authors Make</vt:lpstr>
      <vt:lpstr>Survey of Booksellers</vt:lpstr>
      <vt:lpstr>Survey of Readers</vt:lpstr>
      <vt:lpstr>Dialogue Only Ender’s Game by Orson Scott Card</vt:lpstr>
      <vt:lpstr>Elements of a Great Opening  Use as many as possible</vt:lpstr>
      <vt:lpstr>Elements to a Great Opening</vt:lpstr>
      <vt:lpstr>Dialogue Only Ender’s Game by Orson Scott Card</vt:lpstr>
      <vt:lpstr>Third person Internal Dialogue Naked in Death by J.D. Robb</vt:lpstr>
      <vt:lpstr>Openings Should be Used to Set Up Conflict</vt:lpstr>
      <vt:lpstr>Raven’s Prey by Jayne Ann  Krentz w/a Stephanie James</vt:lpstr>
      <vt:lpstr>Internal Dialogue Dance with the Devil by Sherrilyn Kenyon</vt:lpstr>
      <vt:lpstr>Activating an Opening</vt:lpstr>
      <vt:lpstr>First Draft - The Cerebral Version</vt:lpstr>
      <vt:lpstr>Second Draft </vt:lpstr>
      <vt:lpstr>Activated Draft</vt:lpstr>
      <vt:lpstr>Activate Your Writing in Opening</vt:lpstr>
      <vt:lpstr>Thanks to those who provided samples</vt:lpstr>
      <vt:lpstr>The Devil May Care</vt:lpstr>
      <vt:lpstr>Love of a Lifetime</vt:lpstr>
      <vt:lpstr>Lies</vt:lpstr>
      <vt:lpstr>Conclusion</vt:lpstr>
      <vt:lpstr>Backups</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Robin L Perini</dc:creator>
  <cp:keywords/>
  <dc:description/>
  <cp:lastModifiedBy>Robin L Perini</cp:lastModifiedBy>
  <cp:revision>17</cp:revision>
  <dcterms:created xsi:type="dcterms:W3CDTF">2010-07-29T02:39:27Z</dcterms:created>
  <dcterms:modified xsi:type="dcterms:W3CDTF">2010-07-30T10:59:37Z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TC102885671033</vt:lpwstr>
  </property>
</Properties>
</file>